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58" r:id="rId6"/>
    <p:sldId id="259" r:id="rId7"/>
    <p:sldId id="260" r:id="rId8"/>
    <p:sldId id="261" r:id="rId9"/>
    <p:sldId id="262" r:id="rId10"/>
    <p:sldId id="263" r:id="rId11"/>
    <p:sldId id="307" r:id="rId12"/>
    <p:sldId id="264" r:id="rId13"/>
    <p:sldId id="265" r:id="rId14"/>
    <p:sldId id="266" r:id="rId15"/>
    <p:sldId id="267" r:id="rId16"/>
    <p:sldId id="268" r:id="rId17"/>
    <p:sldId id="282" r:id="rId18"/>
    <p:sldId id="305" r:id="rId19"/>
    <p:sldId id="306" r:id="rId20"/>
    <p:sldId id="283" r:id="rId21"/>
    <p:sldId id="280" r:id="rId22"/>
    <p:sldId id="304" r:id="rId23"/>
    <p:sldId id="288" r:id="rId24"/>
    <p:sldId id="284" r:id="rId25"/>
    <p:sldId id="285" r:id="rId26"/>
    <p:sldId id="286" r:id="rId27"/>
    <p:sldId id="287"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28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19" autoAdjust="0"/>
  </p:normalViewPr>
  <p:slideViewPr>
    <p:cSldViewPr snapToGrid="0">
      <p:cViewPr>
        <p:scale>
          <a:sx n="75" d="100"/>
          <a:sy n="75" d="100"/>
        </p:scale>
        <p:origin x="456"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6/30/2021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6/30/2021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6/30/2021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6/30/2021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6/30/2021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hrbartender.com/2020/technology-and-social-media/create-learning-organization/"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technofaq.org/posts/2018/02/benefits-of-customer-loyalty-that-businesses-love/" TargetMode="External"/><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oist.jp/news-center/photos/young-oist-researchers-scientific-discussion-photo-1"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onecommunityglobal.org/best-small-and-large-scale-clothing-recycling-reuse-and-repurposing-options/"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gadgetsin.com/futurama-series-1-bender-plush-toy.htm"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rade.business.go.tz/procedure/379/step/1278?l=en" TargetMode="External"/><Relationship Id="rId7" Type="http://schemas.openxmlformats.org/officeDocument/2006/relationships/hyperlink" Target="https://creativecommons.org/licenses/by-nc-nd/3.0/" TargetMode="Externa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s://www.beconwiz.com/2019/02/06/abc-inquiry-levels-understanding/" TargetMode="External"/><Relationship Id="rId5" Type="http://schemas.openxmlformats.org/officeDocument/2006/relationships/image" Target="../media/image7.jpg"/><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lickr.com/photos/saintangel/5737291742"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64" name="Rectangle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Rectangle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276055" y="2350017"/>
            <a:ext cx="4775075" cy="1630906"/>
          </a:xfrm>
        </p:spPr>
        <p:txBody>
          <a:bodyPr>
            <a:normAutofit fontScale="90000"/>
          </a:bodyPr>
          <a:lstStyle/>
          <a:p>
            <a:r>
              <a:rPr lang="en-US" sz="4400" dirty="0">
                <a:solidFill>
                  <a:schemeClr val="tx1"/>
                </a:solidFill>
              </a:rPr>
              <a:t>E-Plushie: Textile turned waste plushies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276055" y="3990546"/>
            <a:ext cx="4775075" cy="733854"/>
          </a:xfrm>
        </p:spPr>
        <p:txBody>
          <a:bodyPr>
            <a:normAutofit fontScale="62500" lnSpcReduction="20000"/>
          </a:bodyPr>
          <a:lstStyle/>
          <a:p>
            <a:pPr algn="l"/>
            <a:r>
              <a:rPr lang="en-US" dirty="0">
                <a:solidFill>
                  <a:schemeClr val="tx1"/>
                </a:solidFill>
              </a:rPr>
              <a:t>TEAM MLLF</a:t>
            </a:r>
          </a:p>
          <a:p>
            <a:pPr algn="l"/>
            <a:r>
              <a:rPr lang="en-US" dirty="0">
                <a:solidFill>
                  <a:schemeClr val="tx1"/>
                </a:solidFill>
              </a:rPr>
              <a:t>Van Emerson A. Francisco</a:t>
            </a:r>
          </a:p>
          <a:p>
            <a:pPr algn="l"/>
            <a:r>
              <a:rPr lang="en-US" dirty="0">
                <a:solidFill>
                  <a:schemeClr val="tx1"/>
                </a:solidFill>
              </a:rPr>
              <a:t>Mark Vincent </a:t>
            </a:r>
            <a:r>
              <a:rPr lang="en-US" dirty="0" err="1">
                <a:solidFill>
                  <a:schemeClr val="tx1"/>
                </a:solidFill>
              </a:rPr>
              <a:t>Minon</a:t>
            </a:r>
            <a:endParaRPr lang="en-US" dirty="0">
              <a:solidFill>
                <a:schemeClr val="tx1"/>
              </a:solidFill>
            </a:endParaRPr>
          </a:p>
          <a:p>
            <a:pPr algn="l"/>
            <a:r>
              <a:rPr lang="en-US" dirty="0">
                <a:solidFill>
                  <a:schemeClr val="tx1"/>
                </a:solidFill>
              </a:rPr>
              <a:t>Ezekiel </a:t>
            </a:r>
            <a:r>
              <a:rPr lang="en-US" dirty="0" err="1">
                <a:solidFill>
                  <a:schemeClr val="tx1"/>
                </a:solidFill>
              </a:rPr>
              <a:t>Labaco</a:t>
            </a:r>
            <a:endParaRPr lang="en-US" dirty="0">
              <a:solidFill>
                <a:schemeClr val="tx1"/>
              </a:solidFill>
            </a:endParaRPr>
          </a:p>
        </p:txBody>
      </p:sp>
    </p:spTree>
    <p:extLst>
      <p:ext uri="{BB962C8B-B14F-4D97-AF65-F5344CB8AC3E}">
        <p14:creationId xmlns:p14="http://schemas.microsoft.com/office/powerpoint/2010/main" val="173669318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7584B-311E-4BAC-8821-2E1483DE45D4}"/>
              </a:ext>
            </a:extLst>
          </p:cNvPr>
          <p:cNvSpPr>
            <a:spLocks noGrp="1"/>
          </p:cNvSpPr>
          <p:nvPr>
            <p:ph type="title"/>
          </p:nvPr>
        </p:nvSpPr>
        <p:spPr/>
        <p:txBody>
          <a:bodyPr/>
          <a:lstStyle/>
          <a:p>
            <a:r>
              <a:rPr lang="en-PH" dirty="0"/>
              <a:t>E-PLUSHIE OBJECTIVES</a:t>
            </a:r>
          </a:p>
        </p:txBody>
      </p:sp>
      <p:sp>
        <p:nvSpPr>
          <p:cNvPr id="4" name="Content Placeholder 2">
            <a:extLst>
              <a:ext uri="{FF2B5EF4-FFF2-40B4-BE49-F238E27FC236}">
                <a16:creationId xmlns:a16="http://schemas.microsoft.com/office/drawing/2014/main" id="{9788821C-C1E4-4C20-AFDE-11E6EF40BC04}"/>
              </a:ext>
            </a:extLst>
          </p:cNvPr>
          <p:cNvSpPr>
            <a:spLocks noGrp="1"/>
          </p:cNvSpPr>
          <p:nvPr>
            <p:ph idx="1"/>
          </p:nvPr>
        </p:nvSpPr>
        <p:spPr>
          <a:xfrm>
            <a:off x="1066800" y="2126894"/>
            <a:ext cx="5634251" cy="2185798"/>
          </a:xfrm>
        </p:spPr>
        <p:txBody>
          <a:bodyPr>
            <a:noAutofit/>
          </a:bodyPr>
          <a:lstStyle/>
          <a:p>
            <a:pPr marL="0" indent="0" algn="just">
              <a:buNone/>
            </a:pPr>
            <a:r>
              <a:rPr lang="en-PH" sz="2400" dirty="0"/>
              <a:t>E-Plushie’s objective is to provide a system for </a:t>
            </a:r>
            <a:r>
              <a:rPr lang="en-PH" sz="2400" dirty="0" err="1"/>
              <a:t>Karaw</a:t>
            </a:r>
            <a:r>
              <a:rPr lang="en-PH" sz="2400" dirty="0"/>
              <a:t> </a:t>
            </a:r>
            <a:r>
              <a:rPr lang="en-PH" sz="2400" dirty="0" err="1"/>
              <a:t>Craftventures</a:t>
            </a:r>
            <a:r>
              <a:rPr lang="en-PH" sz="2400" dirty="0"/>
              <a:t>, A Upcycling business that manufactures upcycled gifts such as Plushies and etc. </a:t>
            </a:r>
            <a:r>
              <a:rPr lang="en-PH" sz="2400" dirty="0" err="1"/>
              <a:t>Karaw</a:t>
            </a:r>
            <a:r>
              <a:rPr lang="en-PH" sz="2400" dirty="0"/>
              <a:t> </a:t>
            </a:r>
            <a:r>
              <a:rPr lang="en-PH" sz="2400" dirty="0" err="1"/>
              <a:t>Craftventures</a:t>
            </a:r>
            <a:r>
              <a:rPr lang="en-PH" sz="2400" dirty="0"/>
              <a:t>, the company that we are providing for, also has an advocacy of promoting upcycling of materials and promoting local Filipino artisans.</a:t>
            </a:r>
          </a:p>
        </p:txBody>
      </p:sp>
      <p:pic>
        <p:nvPicPr>
          <p:cNvPr id="5" name="Picture 4">
            <a:extLst>
              <a:ext uri="{FF2B5EF4-FFF2-40B4-BE49-F238E27FC236}">
                <a16:creationId xmlns:a16="http://schemas.microsoft.com/office/drawing/2014/main" id="{19F33298-5F4E-4F89-9761-3D8A4E65D211}"/>
              </a:ext>
            </a:extLst>
          </p:cNvPr>
          <p:cNvPicPr>
            <a:picLocks noChangeAspect="1"/>
          </p:cNvPicPr>
          <p:nvPr/>
        </p:nvPicPr>
        <p:blipFill>
          <a:blip r:embed="rId2"/>
          <a:stretch>
            <a:fillRect/>
          </a:stretch>
        </p:blipFill>
        <p:spPr>
          <a:xfrm>
            <a:off x="7100475" y="1596788"/>
            <a:ext cx="4024725" cy="4024725"/>
          </a:xfrm>
          <a:prstGeom prst="rect">
            <a:avLst/>
          </a:prstGeom>
        </p:spPr>
      </p:pic>
    </p:spTree>
    <p:extLst>
      <p:ext uri="{BB962C8B-B14F-4D97-AF65-F5344CB8AC3E}">
        <p14:creationId xmlns:p14="http://schemas.microsoft.com/office/powerpoint/2010/main" val="4068811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7584B-311E-4BAC-8821-2E1483DE45D4}"/>
              </a:ext>
            </a:extLst>
          </p:cNvPr>
          <p:cNvSpPr>
            <a:spLocks noGrp="1"/>
          </p:cNvSpPr>
          <p:nvPr>
            <p:ph type="title"/>
          </p:nvPr>
        </p:nvSpPr>
        <p:spPr/>
        <p:txBody>
          <a:bodyPr/>
          <a:lstStyle/>
          <a:p>
            <a:r>
              <a:rPr lang="en-PH" dirty="0"/>
              <a:t>E-PLUSHIE OBJECTIVES</a:t>
            </a:r>
          </a:p>
        </p:txBody>
      </p:sp>
      <p:sp>
        <p:nvSpPr>
          <p:cNvPr id="4" name="Content Placeholder 2">
            <a:extLst>
              <a:ext uri="{FF2B5EF4-FFF2-40B4-BE49-F238E27FC236}">
                <a16:creationId xmlns:a16="http://schemas.microsoft.com/office/drawing/2014/main" id="{9788821C-C1E4-4C20-AFDE-11E6EF40BC04}"/>
              </a:ext>
            </a:extLst>
          </p:cNvPr>
          <p:cNvSpPr>
            <a:spLocks noGrp="1"/>
          </p:cNvSpPr>
          <p:nvPr>
            <p:ph idx="1"/>
          </p:nvPr>
        </p:nvSpPr>
        <p:spPr>
          <a:xfrm>
            <a:off x="1066800" y="1853938"/>
            <a:ext cx="10058400" cy="3796235"/>
          </a:xfrm>
        </p:spPr>
        <p:txBody>
          <a:bodyPr>
            <a:noAutofit/>
          </a:bodyPr>
          <a:lstStyle/>
          <a:p>
            <a:pPr marL="0" indent="0" algn="just">
              <a:buNone/>
            </a:pPr>
            <a:r>
              <a:rPr lang="en-PH" sz="1800" dirty="0"/>
              <a:t>This are the specific objectives of this project:</a:t>
            </a:r>
          </a:p>
          <a:p>
            <a:pPr marL="342900" indent="-342900" algn="just">
              <a:buFont typeface="+mj-lt"/>
              <a:buAutoNum type="alphaUcPeriod"/>
            </a:pPr>
            <a:r>
              <a:rPr lang="en-PH" sz="1800" dirty="0"/>
              <a:t>To create a web and mobile plushie customization module.</a:t>
            </a:r>
          </a:p>
          <a:p>
            <a:pPr marL="342900" indent="-342900" algn="just">
              <a:buFont typeface="+mj-lt"/>
              <a:buAutoNum type="alphaUcPeriod"/>
            </a:pPr>
            <a:r>
              <a:rPr lang="en-PH" sz="1800" dirty="0"/>
              <a:t>To create a login and logout module for monitoring of custom creations. </a:t>
            </a:r>
          </a:p>
          <a:p>
            <a:pPr marL="342900" indent="-342900" algn="just">
              <a:buFont typeface="+mj-lt"/>
              <a:buAutoNum type="alphaUcPeriod"/>
            </a:pPr>
            <a:r>
              <a:rPr lang="en-PH" sz="1800" dirty="0"/>
              <a:t>To create a payment module for procurement payment of customized plushies. </a:t>
            </a:r>
          </a:p>
          <a:p>
            <a:pPr marL="342900" indent="-342900" algn="just">
              <a:buFont typeface="+mj-lt"/>
              <a:buAutoNum type="alphaUcPeriod"/>
            </a:pPr>
            <a:r>
              <a:rPr lang="en-PH" sz="1800" dirty="0"/>
              <a:t>To create a shopping cart module for selling pre-made plushies created by the organization. </a:t>
            </a:r>
          </a:p>
          <a:p>
            <a:pPr marL="342900" indent="-342900" algn="just">
              <a:buFont typeface="+mj-lt"/>
              <a:buAutoNum type="alphaUcPeriod"/>
            </a:pPr>
            <a:r>
              <a:rPr lang="en-PH" sz="1800" dirty="0"/>
              <a:t>To create a plushie progress tracking module for customers’ to check their plushie’s completion. </a:t>
            </a:r>
          </a:p>
          <a:p>
            <a:pPr marL="342900" indent="-342900" algn="just">
              <a:buFont typeface="+mj-lt"/>
              <a:buAutoNum type="alphaUcPeriod"/>
            </a:pPr>
            <a:r>
              <a:rPr lang="en-PH" sz="1800" dirty="0"/>
              <a:t>To create an administrative module for account monitoring and content management of the system.</a:t>
            </a:r>
          </a:p>
        </p:txBody>
      </p:sp>
    </p:spTree>
    <p:extLst>
      <p:ext uri="{BB962C8B-B14F-4D97-AF65-F5344CB8AC3E}">
        <p14:creationId xmlns:p14="http://schemas.microsoft.com/office/powerpoint/2010/main" val="2096622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8C1F-0D03-4FA6-A6F4-9BF37A80432D}"/>
              </a:ext>
            </a:extLst>
          </p:cNvPr>
          <p:cNvSpPr>
            <a:spLocks noGrp="1"/>
          </p:cNvSpPr>
          <p:nvPr>
            <p:ph type="title"/>
          </p:nvPr>
        </p:nvSpPr>
        <p:spPr/>
        <p:txBody>
          <a:bodyPr/>
          <a:lstStyle/>
          <a:p>
            <a:r>
              <a:rPr lang="en-PH" dirty="0"/>
              <a:t>SCOPES AND DELIMITATIONS</a:t>
            </a:r>
          </a:p>
        </p:txBody>
      </p:sp>
      <p:sp>
        <p:nvSpPr>
          <p:cNvPr id="4" name="Content Placeholder 2">
            <a:extLst>
              <a:ext uri="{FF2B5EF4-FFF2-40B4-BE49-F238E27FC236}">
                <a16:creationId xmlns:a16="http://schemas.microsoft.com/office/drawing/2014/main" id="{19CACE8E-83E0-484A-A8B1-A80CE4A40F2D}"/>
              </a:ext>
            </a:extLst>
          </p:cNvPr>
          <p:cNvSpPr>
            <a:spLocks noGrp="1"/>
          </p:cNvSpPr>
          <p:nvPr>
            <p:ph idx="1"/>
          </p:nvPr>
        </p:nvSpPr>
        <p:spPr>
          <a:xfrm>
            <a:off x="1066800" y="1676518"/>
            <a:ext cx="10058400" cy="3796235"/>
          </a:xfrm>
        </p:spPr>
        <p:txBody>
          <a:bodyPr>
            <a:noAutofit/>
          </a:bodyPr>
          <a:lstStyle/>
          <a:p>
            <a:pPr algn="just"/>
            <a:r>
              <a:rPr lang="en-PH" sz="1800" dirty="0">
                <a:solidFill>
                  <a:srgbClr val="C00000"/>
                </a:solidFill>
              </a:rPr>
              <a:t>Plushie Customization Module </a:t>
            </a:r>
            <a:r>
              <a:rPr lang="en-PH" sz="1800" dirty="0"/>
              <a:t>– allows users in the system to make customized plushies, part by part. The users will be offered a set of parts in the system that they can mix and match according to their preferences.</a:t>
            </a:r>
          </a:p>
          <a:p>
            <a:pPr algn="just"/>
            <a:r>
              <a:rPr lang="en-PH" sz="1800" dirty="0">
                <a:solidFill>
                  <a:srgbClr val="C00000"/>
                </a:solidFill>
              </a:rPr>
              <a:t>Shopping Cart Module </a:t>
            </a:r>
            <a:r>
              <a:rPr lang="en-PH" sz="1800" dirty="0"/>
              <a:t>– allows users in the system to buy premade plushies created by the client with a fair amount of price.</a:t>
            </a:r>
          </a:p>
          <a:p>
            <a:pPr algn="just"/>
            <a:r>
              <a:rPr lang="en-PH" sz="1800" dirty="0">
                <a:solidFill>
                  <a:srgbClr val="C00000"/>
                </a:solidFill>
              </a:rPr>
              <a:t>Payment Module </a:t>
            </a:r>
            <a:r>
              <a:rPr lang="en-PH" sz="1800" dirty="0"/>
              <a:t>– Caters all the payment made in the system. It shows the breakdown of all the production cost of the items acquired by the user. It also gives the user some options in terms of payment methods and shipping methods.</a:t>
            </a:r>
          </a:p>
          <a:p>
            <a:pPr algn="just"/>
            <a:endParaRPr lang="en-PH" sz="1800" dirty="0"/>
          </a:p>
        </p:txBody>
      </p:sp>
    </p:spTree>
    <p:extLst>
      <p:ext uri="{BB962C8B-B14F-4D97-AF65-F5344CB8AC3E}">
        <p14:creationId xmlns:p14="http://schemas.microsoft.com/office/powerpoint/2010/main" val="160276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8C1F-0D03-4FA6-A6F4-9BF37A80432D}"/>
              </a:ext>
            </a:extLst>
          </p:cNvPr>
          <p:cNvSpPr>
            <a:spLocks noGrp="1"/>
          </p:cNvSpPr>
          <p:nvPr>
            <p:ph type="title"/>
          </p:nvPr>
        </p:nvSpPr>
        <p:spPr/>
        <p:txBody>
          <a:bodyPr/>
          <a:lstStyle/>
          <a:p>
            <a:r>
              <a:rPr lang="en-PH" dirty="0"/>
              <a:t>SCOPES AND DELIMITATIONS</a:t>
            </a:r>
          </a:p>
        </p:txBody>
      </p:sp>
      <p:sp>
        <p:nvSpPr>
          <p:cNvPr id="4" name="Content Placeholder 2">
            <a:extLst>
              <a:ext uri="{FF2B5EF4-FFF2-40B4-BE49-F238E27FC236}">
                <a16:creationId xmlns:a16="http://schemas.microsoft.com/office/drawing/2014/main" id="{19CACE8E-83E0-484A-A8B1-A80CE4A40F2D}"/>
              </a:ext>
            </a:extLst>
          </p:cNvPr>
          <p:cNvSpPr>
            <a:spLocks noGrp="1"/>
          </p:cNvSpPr>
          <p:nvPr>
            <p:ph idx="1"/>
          </p:nvPr>
        </p:nvSpPr>
        <p:spPr>
          <a:xfrm>
            <a:off x="1066800" y="1690165"/>
            <a:ext cx="10058400" cy="2989869"/>
          </a:xfrm>
        </p:spPr>
        <p:txBody>
          <a:bodyPr>
            <a:noAutofit/>
          </a:bodyPr>
          <a:lstStyle/>
          <a:p>
            <a:pPr algn="just"/>
            <a:r>
              <a:rPr lang="en-PH" sz="1800" dirty="0">
                <a:solidFill>
                  <a:srgbClr val="C00000"/>
                </a:solidFill>
              </a:rPr>
              <a:t>Login and Logout Module</a:t>
            </a:r>
            <a:r>
              <a:rPr lang="en-PH" sz="1800" dirty="0"/>
              <a:t> – Allows users to register in the system and access the customization and transaction modules provided by the system. The requirements needed for registration in the system consists of username, password, verified email and a mobile number. </a:t>
            </a:r>
          </a:p>
          <a:p>
            <a:pPr algn="just"/>
            <a:r>
              <a:rPr lang="en-PH" sz="1800" dirty="0">
                <a:solidFill>
                  <a:srgbClr val="C00000"/>
                </a:solidFill>
              </a:rPr>
              <a:t>Plushie Progress Tracking Module </a:t>
            </a:r>
            <a:r>
              <a:rPr lang="en-PH" sz="1800" dirty="0"/>
              <a:t>– This module tracks the progress of the creation of the customized plushie the user has created. In every completion of progress, the user will be sent an email or a text message that the plushie has completed a certain phase.</a:t>
            </a:r>
          </a:p>
          <a:p>
            <a:pPr algn="just"/>
            <a:r>
              <a:rPr lang="en-PH" sz="1800" dirty="0">
                <a:solidFill>
                  <a:srgbClr val="C00000"/>
                </a:solidFill>
              </a:rPr>
              <a:t>Administrative Module</a:t>
            </a:r>
            <a:r>
              <a:rPr lang="en-PH" sz="1800" dirty="0"/>
              <a:t> – This module allows the organization to monitor account movement and also allows the client to manage content that are placed inside the system. </a:t>
            </a:r>
          </a:p>
        </p:txBody>
      </p:sp>
    </p:spTree>
    <p:extLst>
      <p:ext uri="{BB962C8B-B14F-4D97-AF65-F5344CB8AC3E}">
        <p14:creationId xmlns:p14="http://schemas.microsoft.com/office/powerpoint/2010/main" val="227712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46CC-E6B1-44A7-9FC7-B06356D930DF}"/>
              </a:ext>
            </a:extLst>
          </p:cNvPr>
          <p:cNvSpPr>
            <a:spLocks noGrp="1"/>
          </p:cNvSpPr>
          <p:nvPr>
            <p:ph type="title"/>
          </p:nvPr>
        </p:nvSpPr>
        <p:spPr/>
        <p:txBody>
          <a:bodyPr/>
          <a:lstStyle/>
          <a:p>
            <a:r>
              <a:rPr lang="en-PH" dirty="0"/>
              <a:t>Significance of the Study</a:t>
            </a:r>
          </a:p>
        </p:txBody>
      </p:sp>
      <p:sp>
        <p:nvSpPr>
          <p:cNvPr id="3" name="Content Placeholder 2">
            <a:extLst>
              <a:ext uri="{FF2B5EF4-FFF2-40B4-BE49-F238E27FC236}">
                <a16:creationId xmlns:a16="http://schemas.microsoft.com/office/drawing/2014/main" id="{DBE30CE6-5614-40B4-B3F1-EE1BDA355512}"/>
              </a:ext>
            </a:extLst>
          </p:cNvPr>
          <p:cNvSpPr>
            <a:spLocks noGrp="1"/>
          </p:cNvSpPr>
          <p:nvPr>
            <p:ph idx="1"/>
          </p:nvPr>
        </p:nvSpPr>
        <p:spPr>
          <a:xfrm>
            <a:off x="1694597" y="1953928"/>
            <a:ext cx="3819099" cy="3849624"/>
          </a:xfrm>
        </p:spPr>
        <p:txBody>
          <a:bodyPr>
            <a:normAutofit/>
          </a:bodyPr>
          <a:lstStyle/>
          <a:p>
            <a:r>
              <a:rPr lang="en-PH" sz="2000" dirty="0"/>
              <a:t>The primary beneficiaries of this study are:</a:t>
            </a:r>
          </a:p>
          <a:p>
            <a:pPr lvl="1"/>
            <a:r>
              <a:rPr lang="en-PH" sz="1800" b="1" dirty="0"/>
              <a:t>The Organization</a:t>
            </a:r>
            <a:r>
              <a:rPr lang="en-PH" sz="1800" dirty="0"/>
              <a:t> </a:t>
            </a:r>
          </a:p>
        </p:txBody>
      </p:sp>
      <p:pic>
        <p:nvPicPr>
          <p:cNvPr id="5" name="Picture 4">
            <a:extLst>
              <a:ext uri="{FF2B5EF4-FFF2-40B4-BE49-F238E27FC236}">
                <a16:creationId xmlns:a16="http://schemas.microsoft.com/office/drawing/2014/main" id="{B3A6D765-BD65-4FC6-B265-1323C19535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27855" y="3203973"/>
            <a:ext cx="4900232" cy="2754466"/>
          </a:xfrm>
          <a:prstGeom prst="rect">
            <a:avLst/>
          </a:prstGeom>
        </p:spPr>
      </p:pic>
      <p:sp>
        <p:nvSpPr>
          <p:cNvPr id="6" name="TextBox 5">
            <a:extLst>
              <a:ext uri="{FF2B5EF4-FFF2-40B4-BE49-F238E27FC236}">
                <a16:creationId xmlns:a16="http://schemas.microsoft.com/office/drawing/2014/main" id="{599C4580-2A03-456D-87A8-6866BEA4F6F6}"/>
              </a:ext>
            </a:extLst>
          </p:cNvPr>
          <p:cNvSpPr txBox="1"/>
          <p:nvPr/>
        </p:nvSpPr>
        <p:spPr>
          <a:xfrm>
            <a:off x="0" y="6855619"/>
            <a:ext cx="12192000" cy="230832"/>
          </a:xfrm>
          <a:prstGeom prst="rect">
            <a:avLst/>
          </a:prstGeom>
          <a:noFill/>
        </p:spPr>
        <p:txBody>
          <a:bodyPr wrap="square" rtlCol="0">
            <a:spAutoFit/>
          </a:bodyPr>
          <a:lstStyle/>
          <a:p>
            <a:r>
              <a:rPr lang="en-PH" sz="900">
                <a:hlinkClick r:id="rId3" tooltip="https://www.hrbartender.com/2020/technology-and-social-media/create-learning-organization/"/>
              </a:rPr>
              <a:t>This Photo</a:t>
            </a:r>
            <a:r>
              <a:rPr lang="en-PH" sz="900"/>
              <a:t> by Unknown Author is licensed under </a:t>
            </a:r>
            <a:r>
              <a:rPr lang="en-PH" sz="900">
                <a:hlinkClick r:id="rId4" tooltip="https://creativecommons.org/licenses/by-nc-nd/3.0/"/>
              </a:rPr>
              <a:t>CC BY-NC-ND</a:t>
            </a:r>
            <a:endParaRPr lang="en-PH" sz="900"/>
          </a:p>
        </p:txBody>
      </p:sp>
    </p:spTree>
    <p:extLst>
      <p:ext uri="{BB962C8B-B14F-4D97-AF65-F5344CB8AC3E}">
        <p14:creationId xmlns:p14="http://schemas.microsoft.com/office/powerpoint/2010/main" val="3261286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46CC-E6B1-44A7-9FC7-B06356D930DF}"/>
              </a:ext>
            </a:extLst>
          </p:cNvPr>
          <p:cNvSpPr>
            <a:spLocks noGrp="1"/>
          </p:cNvSpPr>
          <p:nvPr>
            <p:ph type="title"/>
          </p:nvPr>
        </p:nvSpPr>
        <p:spPr/>
        <p:txBody>
          <a:bodyPr/>
          <a:lstStyle/>
          <a:p>
            <a:r>
              <a:rPr lang="en-PH" dirty="0"/>
              <a:t>Significance of the Study</a:t>
            </a:r>
          </a:p>
        </p:txBody>
      </p:sp>
      <p:sp>
        <p:nvSpPr>
          <p:cNvPr id="3" name="Content Placeholder 2">
            <a:extLst>
              <a:ext uri="{FF2B5EF4-FFF2-40B4-BE49-F238E27FC236}">
                <a16:creationId xmlns:a16="http://schemas.microsoft.com/office/drawing/2014/main" id="{DBE30CE6-5614-40B4-B3F1-EE1BDA355512}"/>
              </a:ext>
            </a:extLst>
          </p:cNvPr>
          <p:cNvSpPr>
            <a:spLocks noGrp="1"/>
          </p:cNvSpPr>
          <p:nvPr>
            <p:ph idx="1"/>
          </p:nvPr>
        </p:nvSpPr>
        <p:spPr/>
        <p:txBody>
          <a:bodyPr>
            <a:normAutofit/>
          </a:bodyPr>
          <a:lstStyle/>
          <a:p>
            <a:pPr lvl="1"/>
            <a:r>
              <a:rPr lang="en-PH" sz="1800" b="1" dirty="0"/>
              <a:t>The Customers / Users </a:t>
            </a:r>
          </a:p>
        </p:txBody>
      </p:sp>
      <p:pic>
        <p:nvPicPr>
          <p:cNvPr id="5" name="Picture 4">
            <a:extLst>
              <a:ext uri="{FF2B5EF4-FFF2-40B4-BE49-F238E27FC236}">
                <a16:creationId xmlns:a16="http://schemas.microsoft.com/office/drawing/2014/main" id="{0E51B928-3BD4-49F0-AA37-B180427E41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902424" y="2722982"/>
            <a:ext cx="6387152" cy="2858251"/>
          </a:xfrm>
          <a:prstGeom prst="rect">
            <a:avLst/>
          </a:prstGeom>
        </p:spPr>
      </p:pic>
      <p:sp>
        <p:nvSpPr>
          <p:cNvPr id="6" name="TextBox 5">
            <a:extLst>
              <a:ext uri="{FF2B5EF4-FFF2-40B4-BE49-F238E27FC236}">
                <a16:creationId xmlns:a16="http://schemas.microsoft.com/office/drawing/2014/main" id="{BF107106-B644-4091-9934-F9180E185D4A}"/>
              </a:ext>
            </a:extLst>
          </p:cNvPr>
          <p:cNvSpPr txBox="1"/>
          <p:nvPr/>
        </p:nvSpPr>
        <p:spPr>
          <a:xfrm>
            <a:off x="2902424" y="5721912"/>
            <a:ext cx="6387152" cy="230832"/>
          </a:xfrm>
          <a:prstGeom prst="rect">
            <a:avLst/>
          </a:prstGeom>
          <a:noFill/>
        </p:spPr>
        <p:txBody>
          <a:bodyPr wrap="square" rtlCol="0">
            <a:spAutoFit/>
          </a:bodyPr>
          <a:lstStyle/>
          <a:p>
            <a:r>
              <a:rPr lang="en-PH" sz="900">
                <a:hlinkClick r:id="rId3" tooltip="https://technofaq.org/posts/2018/02/benefits-of-customer-loyalty-that-businesses-love/"/>
              </a:rPr>
              <a:t>This Photo</a:t>
            </a:r>
            <a:r>
              <a:rPr lang="en-PH" sz="900"/>
              <a:t> by Unknown Author is licensed under </a:t>
            </a:r>
            <a:r>
              <a:rPr lang="en-PH" sz="900">
                <a:hlinkClick r:id="rId4" tooltip="https://creativecommons.org/licenses/by-nc-sa/3.0/"/>
              </a:rPr>
              <a:t>CC BY-SA-NC</a:t>
            </a:r>
            <a:endParaRPr lang="en-PH" sz="900"/>
          </a:p>
        </p:txBody>
      </p:sp>
    </p:spTree>
    <p:extLst>
      <p:ext uri="{BB962C8B-B14F-4D97-AF65-F5344CB8AC3E}">
        <p14:creationId xmlns:p14="http://schemas.microsoft.com/office/powerpoint/2010/main" val="873310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46CC-E6B1-44A7-9FC7-B06356D930DF}"/>
              </a:ext>
            </a:extLst>
          </p:cNvPr>
          <p:cNvSpPr>
            <a:spLocks noGrp="1"/>
          </p:cNvSpPr>
          <p:nvPr>
            <p:ph type="title"/>
          </p:nvPr>
        </p:nvSpPr>
        <p:spPr/>
        <p:txBody>
          <a:bodyPr/>
          <a:lstStyle/>
          <a:p>
            <a:r>
              <a:rPr lang="en-PH" dirty="0"/>
              <a:t>Significance of the Study</a:t>
            </a:r>
          </a:p>
        </p:txBody>
      </p:sp>
      <p:sp>
        <p:nvSpPr>
          <p:cNvPr id="3" name="Content Placeholder 2">
            <a:extLst>
              <a:ext uri="{FF2B5EF4-FFF2-40B4-BE49-F238E27FC236}">
                <a16:creationId xmlns:a16="http://schemas.microsoft.com/office/drawing/2014/main" id="{DBE30CE6-5614-40B4-B3F1-EE1BDA355512}"/>
              </a:ext>
            </a:extLst>
          </p:cNvPr>
          <p:cNvSpPr>
            <a:spLocks noGrp="1"/>
          </p:cNvSpPr>
          <p:nvPr>
            <p:ph idx="1"/>
          </p:nvPr>
        </p:nvSpPr>
        <p:spPr/>
        <p:txBody>
          <a:bodyPr>
            <a:normAutofit/>
          </a:bodyPr>
          <a:lstStyle/>
          <a:p>
            <a:pPr lvl="1"/>
            <a:r>
              <a:rPr lang="en-PH" sz="1800" dirty="0"/>
              <a:t>The Future Researchers</a:t>
            </a:r>
          </a:p>
        </p:txBody>
      </p:sp>
      <p:pic>
        <p:nvPicPr>
          <p:cNvPr id="5" name="Picture 4">
            <a:extLst>
              <a:ext uri="{FF2B5EF4-FFF2-40B4-BE49-F238E27FC236}">
                <a16:creationId xmlns:a16="http://schemas.microsoft.com/office/drawing/2014/main" id="{050A1721-F8E8-4D8F-9502-B48DF72FCD6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47591" y="2637228"/>
            <a:ext cx="4691760" cy="3127840"/>
          </a:xfrm>
          <a:prstGeom prst="rect">
            <a:avLst/>
          </a:prstGeom>
        </p:spPr>
      </p:pic>
      <p:sp>
        <p:nvSpPr>
          <p:cNvPr id="6" name="TextBox 5">
            <a:extLst>
              <a:ext uri="{FF2B5EF4-FFF2-40B4-BE49-F238E27FC236}">
                <a16:creationId xmlns:a16="http://schemas.microsoft.com/office/drawing/2014/main" id="{4549F64C-C256-40A2-8C07-8E172F959842}"/>
              </a:ext>
            </a:extLst>
          </p:cNvPr>
          <p:cNvSpPr txBox="1"/>
          <p:nvPr/>
        </p:nvSpPr>
        <p:spPr>
          <a:xfrm>
            <a:off x="3647591" y="5810838"/>
            <a:ext cx="4431883" cy="230832"/>
          </a:xfrm>
          <a:prstGeom prst="rect">
            <a:avLst/>
          </a:prstGeom>
          <a:noFill/>
        </p:spPr>
        <p:txBody>
          <a:bodyPr wrap="square" rtlCol="0">
            <a:spAutoFit/>
          </a:bodyPr>
          <a:lstStyle/>
          <a:p>
            <a:r>
              <a:rPr lang="en-PH" sz="900">
                <a:hlinkClick r:id="rId3" tooltip="https://www.oist.jp/news-center/photos/young-oist-researchers-scientific-discussion-photo-1"/>
              </a:rPr>
              <a:t>This Photo</a:t>
            </a:r>
            <a:r>
              <a:rPr lang="en-PH" sz="900"/>
              <a:t> by Unknown Author is licensed under </a:t>
            </a:r>
            <a:r>
              <a:rPr lang="en-PH" sz="900">
                <a:hlinkClick r:id="rId4" tooltip="https://creativecommons.org/licenses/by/3.0/"/>
              </a:rPr>
              <a:t>CC BY</a:t>
            </a:r>
            <a:endParaRPr lang="en-PH" sz="900"/>
          </a:p>
        </p:txBody>
      </p:sp>
    </p:spTree>
    <p:extLst>
      <p:ext uri="{BB962C8B-B14F-4D97-AF65-F5344CB8AC3E}">
        <p14:creationId xmlns:p14="http://schemas.microsoft.com/office/powerpoint/2010/main" val="2233535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663D-DB0B-46DA-9AA2-293BB394B924}"/>
              </a:ext>
            </a:extLst>
          </p:cNvPr>
          <p:cNvSpPr>
            <a:spLocks noGrp="1"/>
          </p:cNvSpPr>
          <p:nvPr>
            <p:ph type="title"/>
          </p:nvPr>
        </p:nvSpPr>
        <p:spPr>
          <a:xfrm>
            <a:off x="930322" y="2743199"/>
            <a:ext cx="4566099" cy="1371600"/>
          </a:xfrm>
        </p:spPr>
        <p:txBody>
          <a:bodyPr>
            <a:normAutofit/>
          </a:bodyPr>
          <a:lstStyle/>
          <a:p>
            <a:r>
              <a:rPr lang="en-PH" sz="3200" dirty="0"/>
              <a:t>Conceptual Framework</a:t>
            </a:r>
          </a:p>
        </p:txBody>
      </p:sp>
      <p:pic>
        <p:nvPicPr>
          <p:cNvPr id="7" name="Picture 6">
            <a:extLst>
              <a:ext uri="{FF2B5EF4-FFF2-40B4-BE49-F238E27FC236}">
                <a16:creationId xmlns:a16="http://schemas.microsoft.com/office/drawing/2014/main" id="{4A2A2024-1EEA-46A7-9D1C-C92CF10398D9}"/>
              </a:ext>
            </a:extLst>
          </p:cNvPr>
          <p:cNvPicPr>
            <a:picLocks noChangeAspect="1"/>
          </p:cNvPicPr>
          <p:nvPr/>
        </p:nvPicPr>
        <p:blipFill>
          <a:blip r:embed="rId2"/>
          <a:stretch>
            <a:fillRect/>
          </a:stretch>
        </p:blipFill>
        <p:spPr>
          <a:xfrm>
            <a:off x="6096000" y="492730"/>
            <a:ext cx="4746649" cy="5872539"/>
          </a:xfrm>
          <a:prstGeom prst="rect">
            <a:avLst/>
          </a:prstGeom>
        </p:spPr>
      </p:pic>
    </p:spTree>
    <p:extLst>
      <p:ext uri="{BB962C8B-B14F-4D97-AF65-F5344CB8AC3E}">
        <p14:creationId xmlns:p14="http://schemas.microsoft.com/office/powerpoint/2010/main" val="3326429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CF84F-EF6C-4BAF-9199-544C0BCBBBD3}"/>
              </a:ext>
            </a:extLst>
          </p:cNvPr>
          <p:cNvSpPr>
            <a:spLocks noGrp="1"/>
          </p:cNvSpPr>
          <p:nvPr>
            <p:ph type="ctrTitle"/>
          </p:nvPr>
        </p:nvSpPr>
        <p:spPr>
          <a:xfrm>
            <a:off x="1629102" y="2422250"/>
            <a:ext cx="8933796" cy="2437232"/>
          </a:xfrm>
        </p:spPr>
        <p:txBody>
          <a:bodyPr/>
          <a:lstStyle/>
          <a:p>
            <a:r>
              <a:rPr lang="en-PH" dirty="0"/>
              <a:t>Chapter 2 </a:t>
            </a:r>
          </a:p>
        </p:txBody>
      </p:sp>
    </p:spTree>
    <p:extLst>
      <p:ext uri="{BB962C8B-B14F-4D97-AF65-F5344CB8AC3E}">
        <p14:creationId xmlns:p14="http://schemas.microsoft.com/office/powerpoint/2010/main" val="2280058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61E3862-4152-407F-BC53-FABDBFABADF2}"/>
              </a:ext>
            </a:extLst>
          </p:cNvPr>
          <p:cNvGrpSpPr/>
          <p:nvPr/>
        </p:nvGrpSpPr>
        <p:grpSpPr>
          <a:xfrm>
            <a:off x="2096541" y="653313"/>
            <a:ext cx="3729224" cy="2308962"/>
            <a:chOff x="6297621" y="379684"/>
            <a:chExt cx="5049959" cy="2972627"/>
          </a:xfrm>
        </p:grpSpPr>
        <p:pic>
          <p:nvPicPr>
            <p:cNvPr id="10" name="Picture 9">
              <a:extLst>
                <a:ext uri="{FF2B5EF4-FFF2-40B4-BE49-F238E27FC236}">
                  <a16:creationId xmlns:a16="http://schemas.microsoft.com/office/drawing/2014/main" id="{D347D21C-5421-439C-84F6-83825732D993}"/>
                </a:ext>
              </a:extLst>
            </p:cNvPr>
            <p:cNvPicPr>
              <a:picLocks noChangeAspect="1"/>
            </p:cNvPicPr>
            <p:nvPr/>
          </p:nvPicPr>
          <p:blipFill>
            <a:blip r:embed="rId2"/>
            <a:stretch>
              <a:fillRect/>
            </a:stretch>
          </p:blipFill>
          <p:spPr>
            <a:xfrm>
              <a:off x="6297621" y="850874"/>
              <a:ext cx="5049959" cy="2501437"/>
            </a:xfrm>
            <a:prstGeom prst="rect">
              <a:avLst/>
            </a:prstGeom>
          </p:spPr>
        </p:pic>
        <p:sp>
          <p:nvSpPr>
            <p:cNvPr id="12" name="TextBox 11">
              <a:extLst>
                <a:ext uri="{FF2B5EF4-FFF2-40B4-BE49-F238E27FC236}">
                  <a16:creationId xmlns:a16="http://schemas.microsoft.com/office/drawing/2014/main" id="{2B3B4D24-F4EC-4D60-86CB-241076B87E5F}"/>
                </a:ext>
              </a:extLst>
            </p:cNvPr>
            <p:cNvSpPr txBox="1"/>
            <p:nvPr/>
          </p:nvSpPr>
          <p:spPr>
            <a:xfrm>
              <a:off x="7457277" y="379684"/>
              <a:ext cx="2730645" cy="356617"/>
            </a:xfrm>
            <a:prstGeom prst="rect">
              <a:avLst/>
            </a:prstGeom>
            <a:noFill/>
          </p:spPr>
          <p:txBody>
            <a:bodyPr wrap="square" rtlCol="0">
              <a:spAutoFit/>
            </a:bodyPr>
            <a:lstStyle/>
            <a:p>
              <a:pPr algn="ctr"/>
              <a:r>
                <a:rPr lang="en-PH" sz="1200" dirty="0">
                  <a:solidFill>
                    <a:srgbClr val="000000"/>
                  </a:solidFill>
                  <a:effectLst/>
                  <a:latin typeface="Times New Roman" panose="02020603050405020304" pitchFamily="18" charset="0"/>
                  <a:ea typeface="Times New Roman" panose="02020603050405020304" pitchFamily="18" charset="0"/>
                </a:rPr>
                <a:t>Teddy.ph</a:t>
              </a:r>
              <a:endParaRPr lang="en-PH" sz="1200" dirty="0"/>
            </a:p>
          </p:txBody>
        </p:sp>
      </p:grpSp>
      <p:sp>
        <p:nvSpPr>
          <p:cNvPr id="46" name="TextBox 45">
            <a:extLst>
              <a:ext uri="{FF2B5EF4-FFF2-40B4-BE49-F238E27FC236}">
                <a16:creationId xmlns:a16="http://schemas.microsoft.com/office/drawing/2014/main" id="{98E445FE-F40B-4EEB-ADE6-8AFA1F848B96}"/>
              </a:ext>
            </a:extLst>
          </p:cNvPr>
          <p:cNvSpPr txBox="1"/>
          <p:nvPr/>
        </p:nvSpPr>
        <p:spPr>
          <a:xfrm>
            <a:off x="7328792" y="653313"/>
            <a:ext cx="2016489" cy="276999"/>
          </a:xfrm>
          <a:prstGeom prst="rect">
            <a:avLst/>
          </a:prstGeom>
          <a:noFill/>
        </p:spPr>
        <p:txBody>
          <a:bodyPr wrap="square" rtlCol="0">
            <a:spAutoFit/>
          </a:bodyPr>
          <a:lstStyle/>
          <a:p>
            <a:pPr algn="ctr"/>
            <a:endParaRPr lang="en-PH" sz="1200" dirty="0"/>
          </a:p>
        </p:txBody>
      </p:sp>
      <p:grpSp>
        <p:nvGrpSpPr>
          <p:cNvPr id="51" name="Group 50">
            <a:extLst>
              <a:ext uri="{FF2B5EF4-FFF2-40B4-BE49-F238E27FC236}">
                <a16:creationId xmlns:a16="http://schemas.microsoft.com/office/drawing/2014/main" id="{B9D4908A-36B0-4734-9C43-3AAADEE75C02}"/>
              </a:ext>
            </a:extLst>
          </p:cNvPr>
          <p:cNvGrpSpPr/>
          <p:nvPr/>
        </p:nvGrpSpPr>
        <p:grpSpPr>
          <a:xfrm>
            <a:off x="6473005" y="667174"/>
            <a:ext cx="3728062" cy="2295101"/>
            <a:chOff x="6473005" y="667174"/>
            <a:chExt cx="3728062" cy="2295101"/>
          </a:xfrm>
        </p:grpSpPr>
        <p:sp>
          <p:nvSpPr>
            <p:cNvPr id="49" name="TextBox 48">
              <a:extLst>
                <a:ext uri="{FF2B5EF4-FFF2-40B4-BE49-F238E27FC236}">
                  <a16:creationId xmlns:a16="http://schemas.microsoft.com/office/drawing/2014/main" id="{5DFD33DE-963A-4770-81B6-A522D5D6A8D0}"/>
                </a:ext>
              </a:extLst>
            </p:cNvPr>
            <p:cNvSpPr txBox="1"/>
            <p:nvPr/>
          </p:nvSpPr>
          <p:spPr>
            <a:xfrm>
              <a:off x="7328792" y="667174"/>
              <a:ext cx="2016489" cy="276999"/>
            </a:xfrm>
            <a:prstGeom prst="rect">
              <a:avLst/>
            </a:prstGeom>
            <a:noFill/>
          </p:spPr>
          <p:txBody>
            <a:bodyPr wrap="square" rtlCol="0">
              <a:spAutoFit/>
            </a:bodyPr>
            <a:lstStyle/>
            <a:p>
              <a:pPr algn="ctr"/>
              <a:r>
                <a:rPr lang="en-PH" sz="1200" dirty="0" err="1">
                  <a:solidFill>
                    <a:srgbClr val="000000"/>
                  </a:solidFill>
                  <a:effectLst/>
                  <a:latin typeface="Times New Roman" panose="02020603050405020304" pitchFamily="18" charset="0"/>
                  <a:ea typeface="Times New Roman" panose="02020603050405020304" pitchFamily="18" charset="0"/>
                </a:rPr>
                <a:t>StuffAnimalPros</a:t>
              </a:r>
              <a:endParaRPr lang="en-PH" sz="1200" dirty="0"/>
            </a:p>
          </p:txBody>
        </p:sp>
        <p:pic>
          <p:nvPicPr>
            <p:cNvPr id="50" name="Picture 49">
              <a:extLst>
                <a:ext uri="{FF2B5EF4-FFF2-40B4-BE49-F238E27FC236}">
                  <a16:creationId xmlns:a16="http://schemas.microsoft.com/office/drawing/2014/main" id="{6806B4A6-AE9C-4682-AAEB-CB0553B6418E}"/>
                </a:ext>
              </a:extLst>
            </p:cNvPr>
            <p:cNvPicPr>
              <a:picLocks noChangeAspect="1"/>
            </p:cNvPicPr>
            <p:nvPr/>
          </p:nvPicPr>
          <p:blipFill>
            <a:blip r:embed="rId3"/>
            <a:stretch>
              <a:fillRect/>
            </a:stretch>
          </p:blipFill>
          <p:spPr>
            <a:xfrm>
              <a:off x="6473005" y="1019306"/>
              <a:ext cx="3728062" cy="1942969"/>
            </a:xfrm>
            <a:prstGeom prst="rect">
              <a:avLst/>
            </a:prstGeom>
          </p:spPr>
        </p:pic>
      </p:grpSp>
      <p:grpSp>
        <p:nvGrpSpPr>
          <p:cNvPr id="57" name="Group 56">
            <a:extLst>
              <a:ext uri="{FF2B5EF4-FFF2-40B4-BE49-F238E27FC236}">
                <a16:creationId xmlns:a16="http://schemas.microsoft.com/office/drawing/2014/main" id="{EE920716-FD2C-4CD8-A9E9-5B8239B10F50}"/>
              </a:ext>
            </a:extLst>
          </p:cNvPr>
          <p:cNvGrpSpPr/>
          <p:nvPr/>
        </p:nvGrpSpPr>
        <p:grpSpPr>
          <a:xfrm>
            <a:off x="495553" y="3228402"/>
            <a:ext cx="3652239" cy="2295382"/>
            <a:chOff x="552114" y="3228402"/>
            <a:chExt cx="3652239" cy="2295382"/>
          </a:xfrm>
        </p:grpSpPr>
        <p:sp>
          <p:nvSpPr>
            <p:cNvPr id="55" name="TextBox 54">
              <a:extLst>
                <a:ext uri="{FF2B5EF4-FFF2-40B4-BE49-F238E27FC236}">
                  <a16:creationId xmlns:a16="http://schemas.microsoft.com/office/drawing/2014/main" id="{07D1AEB6-8D1E-4BCD-9FAF-6CFCFA91B631}"/>
                </a:ext>
              </a:extLst>
            </p:cNvPr>
            <p:cNvSpPr txBox="1"/>
            <p:nvPr/>
          </p:nvSpPr>
          <p:spPr>
            <a:xfrm>
              <a:off x="1390804" y="3228402"/>
              <a:ext cx="1974861" cy="276999"/>
            </a:xfrm>
            <a:prstGeom prst="rect">
              <a:avLst/>
            </a:prstGeom>
            <a:noFill/>
          </p:spPr>
          <p:txBody>
            <a:bodyPr wrap="square" rtlCol="0">
              <a:spAutoFit/>
            </a:bodyPr>
            <a:lstStyle/>
            <a:p>
              <a:pPr algn="ctr"/>
              <a:r>
                <a:rPr lang="en-PH" sz="1200" dirty="0">
                  <a:solidFill>
                    <a:srgbClr val="000000"/>
                  </a:solidFill>
                  <a:effectLst/>
                  <a:latin typeface="Times New Roman" panose="02020603050405020304" pitchFamily="18" charset="0"/>
                  <a:ea typeface="Times New Roman" panose="02020603050405020304" pitchFamily="18" charset="0"/>
                </a:rPr>
                <a:t>Bespoke Plushie</a:t>
              </a:r>
              <a:endParaRPr lang="en-PH" sz="1200" dirty="0"/>
            </a:p>
          </p:txBody>
        </p:sp>
        <p:pic>
          <p:nvPicPr>
            <p:cNvPr id="56" name="Picture 55">
              <a:extLst>
                <a:ext uri="{FF2B5EF4-FFF2-40B4-BE49-F238E27FC236}">
                  <a16:creationId xmlns:a16="http://schemas.microsoft.com/office/drawing/2014/main" id="{3DF720FD-0C8B-4EF5-B25E-B765DCD66D45}"/>
                </a:ext>
              </a:extLst>
            </p:cNvPr>
            <p:cNvPicPr>
              <a:picLocks noChangeAspect="1"/>
            </p:cNvPicPr>
            <p:nvPr/>
          </p:nvPicPr>
          <p:blipFill>
            <a:blip r:embed="rId4"/>
            <a:stretch>
              <a:fillRect/>
            </a:stretch>
          </p:blipFill>
          <p:spPr>
            <a:xfrm>
              <a:off x="552114" y="3580815"/>
              <a:ext cx="3652239" cy="1942969"/>
            </a:xfrm>
            <a:prstGeom prst="rect">
              <a:avLst/>
            </a:prstGeom>
          </p:spPr>
        </p:pic>
      </p:grpSp>
      <p:grpSp>
        <p:nvGrpSpPr>
          <p:cNvPr id="65" name="Group 64">
            <a:extLst>
              <a:ext uri="{FF2B5EF4-FFF2-40B4-BE49-F238E27FC236}">
                <a16:creationId xmlns:a16="http://schemas.microsoft.com/office/drawing/2014/main" id="{1299B506-9FDD-4C1D-8574-7DE01FF47494}"/>
              </a:ext>
            </a:extLst>
          </p:cNvPr>
          <p:cNvGrpSpPr/>
          <p:nvPr/>
        </p:nvGrpSpPr>
        <p:grpSpPr>
          <a:xfrm>
            <a:off x="4263562" y="3228402"/>
            <a:ext cx="3664875" cy="2369030"/>
            <a:chOff x="4263562" y="3228402"/>
            <a:chExt cx="3664875" cy="2369030"/>
          </a:xfrm>
        </p:grpSpPr>
        <p:sp>
          <p:nvSpPr>
            <p:cNvPr id="59" name="TextBox 58">
              <a:extLst>
                <a:ext uri="{FF2B5EF4-FFF2-40B4-BE49-F238E27FC236}">
                  <a16:creationId xmlns:a16="http://schemas.microsoft.com/office/drawing/2014/main" id="{84E4F1F3-71D2-4F70-A1EA-F1562AE6281A}"/>
                </a:ext>
              </a:extLst>
            </p:cNvPr>
            <p:cNvSpPr txBox="1"/>
            <p:nvPr/>
          </p:nvSpPr>
          <p:spPr>
            <a:xfrm>
              <a:off x="5108570" y="3228402"/>
              <a:ext cx="1974861" cy="276999"/>
            </a:xfrm>
            <a:prstGeom prst="rect">
              <a:avLst/>
            </a:prstGeom>
            <a:noFill/>
          </p:spPr>
          <p:txBody>
            <a:bodyPr wrap="square" rtlCol="0">
              <a:spAutoFit/>
            </a:bodyPr>
            <a:lstStyle/>
            <a:p>
              <a:pPr algn="ctr"/>
              <a:r>
                <a:rPr lang="en-PH" sz="1200" dirty="0">
                  <a:solidFill>
                    <a:srgbClr val="000000"/>
                  </a:solidFill>
                  <a:effectLst/>
                  <a:latin typeface="Times New Roman" panose="02020603050405020304" pitchFamily="18" charset="0"/>
                  <a:ea typeface="Times New Roman" panose="02020603050405020304" pitchFamily="18" charset="0"/>
                </a:rPr>
                <a:t>Child’s Own</a:t>
              </a:r>
              <a:endParaRPr lang="en-PH" sz="1200" dirty="0"/>
            </a:p>
          </p:txBody>
        </p:sp>
        <p:pic>
          <p:nvPicPr>
            <p:cNvPr id="64" name="Picture 63">
              <a:extLst>
                <a:ext uri="{FF2B5EF4-FFF2-40B4-BE49-F238E27FC236}">
                  <a16:creationId xmlns:a16="http://schemas.microsoft.com/office/drawing/2014/main" id="{32BE47AB-9539-4CF3-B6AF-0004F10B574D}"/>
                </a:ext>
              </a:extLst>
            </p:cNvPr>
            <p:cNvPicPr>
              <a:picLocks noChangeAspect="1"/>
            </p:cNvPicPr>
            <p:nvPr/>
          </p:nvPicPr>
          <p:blipFill>
            <a:blip r:embed="rId5"/>
            <a:stretch>
              <a:fillRect/>
            </a:stretch>
          </p:blipFill>
          <p:spPr>
            <a:xfrm>
              <a:off x="4263562" y="3580815"/>
              <a:ext cx="3664875" cy="2016617"/>
            </a:xfrm>
            <a:prstGeom prst="rect">
              <a:avLst/>
            </a:prstGeom>
          </p:spPr>
        </p:pic>
      </p:grpSp>
      <p:grpSp>
        <p:nvGrpSpPr>
          <p:cNvPr id="67" name="Group 66">
            <a:extLst>
              <a:ext uri="{FF2B5EF4-FFF2-40B4-BE49-F238E27FC236}">
                <a16:creationId xmlns:a16="http://schemas.microsoft.com/office/drawing/2014/main" id="{DBF95672-22E2-4A1C-A612-5A684A36214D}"/>
              </a:ext>
            </a:extLst>
          </p:cNvPr>
          <p:cNvGrpSpPr/>
          <p:nvPr/>
        </p:nvGrpSpPr>
        <p:grpSpPr>
          <a:xfrm>
            <a:off x="8044207" y="3228402"/>
            <a:ext cx="3652239" cy="2369030"/>
            <a:chOff x="8044207" y="3228402"/>
            <a:chExt cx="3652239" cy="2369030"/>
          </a:xfrm>
        </p:grpSpPr>
        <p:sp>
          <p:nvSpPr>
            <p:cNvPr id="62" name="TextBox 61">
              <a:extLst>
                <a:ext uri="{FF2B5EF4-FFF2-40B4-BE49-F238E27FC236}">
                  <a16:creationId xmlns:a16="http://schemas.microsoft.com/office/drawing/2014/main" id="{B5B5A233-8DDB-48E9-A41B-EF34F5BAD43B}"/>
                </a:ext>
              </a:extLst>
            </p:cNvPr>
            <p:cNvSpPr txBox="1"/>
            <p:nvPr/>
          </p:nvSpPr>
          <p:spPr>
            <a:xfrm>
              <a:off x="8882898" y="3228402"/>
              <a:ext cx="1974861" cy="276999"/>
            </a:xfrm>
            <a:prstGeom prst="rect">
              <a:avLst/>
            </a:prstGeom>
            <a:noFill/>
          </p:spPr>
          <p:txBody>
            <a:bodyPr wrap="square" rtlCol="0">
              <a:spAutoFit/>
            </a:bodyPr>
            <a:lstStyle/>
            <a:p>
              <a:pPr algn="ctr"/>
              <a:r>
                <a:rPr lang="en-PH" sz="1200" dirty="0">
                  <a:solidFill>
                    <a:srgbClr val="000000"/>
                  </a:solidFill>
                  <a:effectLst/>
                  <a:latin typeface="Times New Roman" panose="02020603050405020304" pitchFamily="18" charset="0"/>
                  <a:ea typeface="Times New Roman" panose="02020603050405020304" pitchFamily="18" charset="0"/>
                </a:rPr>
                <a:t>Common Room PH</a:t>
              </a:r>
              <a:endParaRPr lang="en-PH" sz="1200" dirty="0"/>
            </a:p>
          </p:txBody>
        </p:sp>
        <p:pic>
          <p:nvPicPr>
            <p:cNvPr id="66" name="Picture 65">
              <a:extLst>
                <a:ext uri="{FF2B5EF4-FFF2-40B4-BE49-F238E27FC236}">
                  <a16:creationId xmlns:a16="http://schemas.microsoft.com/office/drawing/2014/main" id="{30C00184-5F31-4A89-8B8E-F0819DD70ADF}"/>
                </a:ext>
              </a:extLst>
            </p:cNvPr>
            <p:cNvPicPr/>
            <p:nvPr/>
          </p:nvPicPr>
          <p:blipFill>
            <a:blip r:embed="rId6"/>
            <a:stretch>
              <a:fillRect/>
            </a:stretch>
          </p:blipFill>
          <p:spPr>
            <a:xfrm>
              <a:off x="8044207" y="3580816"/>
              <a:ext cx="3652239" cy="2016616"/>
            </a:xfrm>
            <a:prstGeom prst="rect">
              <a:avLst/>
            </a:prstGeom>
          </p:spPr>
        </p:pic>
      </p:grpSp>
    </p:spTree>
    <p:extLst>
      <p:ext uri="{BB962C8B-B14F-4D97-AF65-F5344CB8AC3E}">
        <p14:creationId xmlns:p14="http://schemas.microsoft.com/office/powerpoint/2010/main" val="1096432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8C32-AE3B-4BBE-A181-3B48EF2549BE}"/>
              </a:ext>
            </a:extLst>
          </p:cNvPr>
          <p:cNvSpPr>
            <a:spLocks noGrp="1"/>
          </p:cNvSpPr>
          <p:nvPr>
            <p:ph type="ctrTitle"/>
          </p:nvPr>
        </p:nvSpPr>
        <p:spPr/>
        <p:txBody>
          <a:bodyPr/>
          <a:lstStyle/>
          <a:p>
            <a:r>
              <a:rPr lang="en-PH" dirty="0"/>
              <a:t>Introduction</a:t>
            </a:r>
          </a:p>
        </p:txBody>
      </p:sp>
    </p:spTree>
    <p:extLst>
      <p:ext uri="{BB962C8B-B14F-4D97-AF65-F5344CB8AC3E}">
        <p14:creationId xmlns:p14="http://schemas.microsoft.com/office/powerpoint/2010/main" val="312214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00A8-ED11-411E-91A3-46BC0FAAC00D}"/>
              </a:ext>
            </a:extLst>
          </p:cNvPr>
          <p:cNvSpPr>
            <a:spLocks noGrp="1"/>
          </p:cNvSpPr>
          <p:nvPr>
            <p:ph type="title"/>
          </p:nvPr>
        </p:nvSpPr>
        <p:spPr/>
        <p:txBody>
          <a:bodyPr/>
          <a:lstStyle/>
          <a:p>
            <a:r>
              <a:rPr lang="en-PH" dirty="0"/>
              <a:t>SYNTHESIS</a:t>
            </a:r>
          </a:p>
        </p:txBody>
      </p:sp>
      <p:pic>
        <p:nvPicPr>
          <p:cNvPr id="4" name="Content Placeholder 3">
            <a:extLst>
              <a:ext uri="{FF2B5EF4-FFF2-40B4-BE49-F238E27FC236}">
                <a16:creationId xmlns:a16="http://schemas.microsoft.com/office/drawing/2014/main" id="{6676B642-0AE9-4EEB-B7F2-15D99551E4D1}"/>
              </a:ext>
            </a:extLst>
          </p:cNvPr>
          <p:cNvPicPr>
            <a:picLocks noGrp="1" noChangeAspect="1"/>
          </p:cNvPicPr>
          <p:nvPr>
            <p:ph idx="1"/>
          </p:nvPr>
        </p:nvPicPr>
        <p:blipFill rotWithShape="1">
          <a:blip r:embed="rId2"/>
          <a:srcRect l="813" t="1899" r="414" b="2960"/>
          <a:stretch/>
        </p:blipFill>
        <p:spPr>
          <a:xfrm>
            <a:off x="3131688" y="2014194"/>
            <a:ext cx="5928623" cy="2104582"/>
          </a:xfrm>
          <a:prstGeom prst="rect">
            <a:avLst/>
          </a:prstGeom>
        </p:spPr>
      </p:pic>
    </p:spTree>
    <p:extLst>
      <p:ext uri="{BB962C8B-B14F-4D97-AF65-F5344CB8AC3E}">
        <p14:creationId xmlns:p14="http://schemas.microsoft.com/office/powerpoint/2010/main" val="2413673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8C32-AE3B-4BBE-A181-3B48EF2549BE}"/>
              </a:ext>
            </a:extLst>
          </p:cNvPr>
          <p:cNvSpPr>
            <a:spLocks noGrp="1"/>
          </p:cNvSpPr>
          <p:nvPr>
            <p:ph type="ctrTitle"/>
          </p:nvPr>
        </p:nvSpPr>
        <p:spPr/>
        <p:txBody>
          <a:bodyPr/>
          <a:lstStyle/>
          <a:p>
            <a:r>
              <a:rPr lang="en-PH" dirty="0"/>
              <a:t>CHAPTER 3</a:t>
            </a:r>
          </a:p>
        </p:txBody>
      </p:sp>
    </p:spTree>
    <p:extLst>
      <p:ext uri="{BB962C8B-B14F-4D97-AF65-F5344CB8AC3E}">
        <p14:creationId xmlns:p14="http://schemas.microsoft.com/office/powerpoint/2010/main" val="3787587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1066800" y="615298"/>
            <a:ext cx="10058400" cy="1371600"/>
          </a:xfrm>
        </p:spPr>
        <p:txBody>
          <a:bodyPr/>
          <a:lstStyle/>
          <a:p>
            <a:r>
              <a:rPr lang="en-PH" dirty="0"/>
              <a:t>DATA FLOW DIAGRAM</a:t>
            </a:r>
          </a:p>
        </p:txBody>
      </p:sp>
      <p:sp>
        <p:nvSpPr>
          <p:cNvPr id="9" name="Oval 8">
            <a:extLst>
              <a:ext uri="{FF2B5EF4-FFF2-40B4-BE49-F238E27FC236}">
                <a16:creationId xmlns:a16="http://schemas.microsoft.com/office/drawing/2014/main" id="{F84471EB-6C09-4F20-83DD-15E0B6422EE9}"/>
              </a:ext>
            </a:extLst>
          </p:cNvPr>
          <p:cNvSpPr/>
          <p:nvPr/>
        </p:nvSpPr>
        <p:spPr>
          <a:xfrm>
            <a:off x="1066800" y="3490214"/>
            <a:ext cx="610998" cy="61099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User</a:t>
            </a:r>
          </a:p>
        </p:txBody>
      </p:sp>
      <p:cxnSp>
        <p:nvCxnSpPr>
          <p:cNvPr id="21" name="Straight Arrow Connector 20">
            <a:extLst>
              <a:ext uri="{FF2B5EF4-FFF2-40B4-BE49-F238E27FC236}">
                <a16:creationId xmlns:a16="http://schemas.microsoft.com/office/drawing/2014/main" id="{DFE3799E-C267-4CB7-BA0C-DAFA178B0734}"/>
              </a:ext>
            </a:extLst>
          </p:cNvPr>
          <p:cNvCxnSpPr>
            <a:cxnSpLocks/>
            <a:stCxn id="9" idx="6"/>
            <a:endCxn id="39" idx="1"/>
          </p:cNvCxnSpPr>
          <p:nvPr/>
        </p:nvCxnSpPr>
        <p:spPr>
          <a:xfrm>
            <a:off x="1677798" y="3795713"/>
            <a:ext cx="11034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nector: Elbow 22">
            <a:extLst>
              <a:ext uri="{FF2B5EF4-FFF2-40B4-BE49-F238E27FC236}">
                <a16:creationId xmlns:a16="http://schemas.microsoft.com/office/drawing/2014/main" id="{D1B9C91A-3688-4E00-85FB-DF1BF618D811}"/>
              </a:ext>
            </a:extLst>
          </p:cNvPr>
          <p:cNvCxnSpPr>
            <a:cxnSpLocks/>
            <a:stCxn id="9" idx="6"/>
            <a:endCxn id="36" idx="1"/>
          </p:cNvCxnSpPr>
          <p:nvPr/>
        </p:nvCxnSpPr>
        <p:spPr>
          <a:xfrm flipV="1">
            <a:off x="1677798" y="3108974"/>
            <a:ext cx="1103476" cy="68673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nector: Elbow 26">
            <a:extLst>
              <a:ext uri="{FF2B5EF4-FFF2-40B4-BE49-F238E27FC236}">
                <a16:creationId xmlns:a16="http://schemas.microsoft.com/office/drawing/2014/main" id="{32A39C95-0FCE-48F8-973D-CF5238E979A6}"/>
              </a:ext>
            </a:extLst>
          </p:cNvPr>
          <p:cNvCxnSpPr>
            <a:cxnSpLocks/>
            <a:stCxn id="9" idx="6"/>
            <a:endCxn id="40" idx="1"/>
          </p:cNvCxnSpPr>
          <p:nvPr/>
        </p:nvCxnSpPr>
        <p:spPr>
          <a:xfrm>
            <a:off x="1677798" y="3795713"/>
            <a:ext cx="1103477" cy="927769"/>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tangle: Rounded Corners 35">
            <a:extLst>
              <a:ext uri="{FF2B5EF4-FFF2-40B4-BE49-F238E27FC236}">
                <a16:creationId xmlns:a16="http://schemas.microsoft.com/office/drawing/2014/main" id="{FD31F5CE-D3B4-479C-B95F-FE0609BCFC63}"/>
              </a:ext>
            </a:extLst>
          </p:cNvPr>
          <p:cNvSpPr/>
          <p:nvPr/>
        </p:nvSpPr>
        <p:spPr>
          <a:xfrm>
            <a:off x="2781274" y="2925617"/>
            <a:ext cx="847288" cy="3667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1.0</a:t>
            </a:r>
          </a:p>
          <a:p>
            <a:pPr algn="ctr"/>
            <a:r>
              <a:rPr lang="en-US" sz="800" dirty="0"/>
              <a:t>Customize </a:t>
            </a:r>
          </a:p>
          <a:p>
            <a:pPr algn="ctr"/>
            <a:r>
              <a:rPr lang="en-US" sz="800" dirty="0"/>
              <a:t>Plushies</a:t>
            </a:r>
          </a:p>
        </p:txBody>
      </p:sp>
      <p:sp>
        <p:nvSpPr>
          <p:cNvPr id="39" name="Rectangle: Rounded Corners 38">
            <a:extLst>
              <a:ext uri="{FF2B5EF4-FFF2-40B4-BE49-F238E27FC236}">
                <a16:creationId xmlns:a16="http://schemas.microsoft.com/office/drawing/2014/main" id="{E1679DDD-1C94-4EF0-8000-5FEF664DA580}"/>
              </a:ext>
            </a:extLst>
          </p:cNvPr>
          <p:cNvSpPr/>
          <p:nvPr/>
        </p:nvSpPr>
        <p:spPr>
          <a:xfrm>
            <a:off x="2781274" y="3612356"/>
            <a:ext cx="847288" cy="3667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2.0</a:t>
            </a:r>
          </a:p>
          <a:p>
            <a:pPr algn="ctr"/>
            <a:r>
              <a:rPr lang="en-US" sz="800" dirty="0"/>
              <a:t>Buy Premade</a:t>
            </a:r>
          </a:p>
          <a:p>
            <a:pPr algn="ctr"/>
            <a:r>
              <a:rPr lang="en-US" sz="800" dirty="0"/>
              <a:t>Plushies</a:t>
            </a:r>
          </a:p>
        </p:txBody>
      </p:sp>
      <p:sp>
        <p:nvSpPr>
          <p:cNvPr id="40" name="Rectangle: Rounded Corners 39">
            <a:extLst>
              <a:ext uri="{FF2B5EF4-FFF2-40B4-BE49-F238E27FC236}">
                <a16:creationId xmlns:a16="http://schemas.microsoft.com/office/drawing/2014/main" id="{DF951B75-F160-4E5A-B2A0-1AC8636F728C}"/>
              </a:ext>
            </a:extLst>
          </p:cNvPr>
          <p:cNvSpPr/>
          <p:nvPr/>
        </p:nvSpPr>
        <p:spPr>
          <a:xfrm>
            <a:off x="2781275" y="4540125"/>
            <a:ext cx="847287" cy="3667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3.0 </a:t>
            </a:r>
          </a:p>
          <a:p>
            <a:pPr algn="ctr"/>
            <a:r>
              <a:rPr lang="en-US" sz="800" dirty="0"/>
              <a:t>Track Order</a:t>
            </a:r>
          </a:p>
        </p:txBody>
      </p:sp>
      <p:sp>
        <p:nvSpPr>
          <p:cNvPr id="42" name="TextBox 41">
            <a:extLst>
              <a:ext uri="{FF2B5EF4-FFF2-40B4-BE49-F238E27FC236}">
                <a16:creationId xmlns:a16="http://schemas.microsoft.com/office/drawing/2014/main" id="{46F1823B-D5FC-452A-9317-43C13A0FA858}"/>
              </a:ext>
            </a:extLst>
          </p:cNvPr>
          <p:cNvSpPr txBox="1"/>
          <p:nvPr/>
        </p:nvSpPr>
        <p:spPr>
          <a:xfrm>
            <a:off x="1807940" y="2907072"/>
            <a:ext cx="1082435" cy="215444"/>
          </a:xfrm>
          <a:prstGeom prst="rect">
            <a:avLst/>
          </a:prstGeom>
          <a:noFill/>
        </p:spPr>
        <p:txBody>
          <a:bodyPr wrap="square" rtlCol="0">
            <a:spAutoFit/>
          </a:bodyPr>
          <a:lstStyle/>
          <a:p>
            <a:r>
              <a:rPr lang="en-US" sz="800" dirty="0"/>
              <a:t>Customize Plushie</a:t>
            </a:r>
          </a:p>
        </p:txBody>
      </p:sp>
      <p:sp>
        <p:nvSpPr>
          <p:cNvPr id="46" name="TextBox 45">
            <a:extLst>
              <a:ext uri="{FF2B5EF4-FFF2-40B4-BE49-F238E27FC236}">
                <a16:creationId xmlns:a16="http://schemas.microsoft.com/office/drawing/2014/main" id="{2C2B3ABB-8CB4-4B19-BB82-E5245FE2AD52}"/>
              </a:ext>
            </a:extLst>
          </p:cNvPr>
          <p:cNvSpPr txBox="1"/>
          <p:nvPr/>
        </p:nvSpPr>
        <p:spPr>
          <a:xfrm>
            <a:off x="1932667" y="3580270"/>
            <a:ext cx="860375" cy="215444"/>
          </a:xfrm>
          <a:prstGeom prst="rect">
            <a:avLst/>
          </a:prstGeom>
          <a:noFill/>
        </p:spPr>
        <p:txBody>
          <a:bodyPr wrap="square" rtlCol="0">
            <a:spAutoFit/>
          </a:bodyPr>
          <a:lstStyle/>
          <a:p>
            <a:r>
              <a:rPr lang="en-US" sz="800" dirty="0"/>
              <a:t>Buy Plushies</a:t>
            </a:r>
          </a:p>
        </p:txBody>
      </p:sp>
      <p:sp>
        <p:nvSpPr>
          <p:cNvPr id="47" name="TextBox 46">
            <a:extLst>
              <a:ext uri="{FF2B5EF4-FFF2-40B4-BE49-F238E27FC236}">
                <a16:creationId xmlns:a16="http://schemas.microsoft.com/office/drawing/2014/main" id="{B8EE7803-A4D4-463F-B91D-E8CA1BC7FE09}"/>
              </a:ext>
            </a:extLst>
          </p:cNvPr>
          <p:cNvSpPr txBox="1"/>
          <p:nvPr/>
        </p:nvSpPr>
        <p:spPr>
          <a:xfrm>
            <a:off x="1989129" y="4723481"/>
            <a:ext cx="895024" cy="215444"/>
          </a:xfrm>
          <a:prstGeom prst="rect">
            <a:avLst/>
          </a:prstGeom>
          <a:noFill/>
        </p:spPr>
        <p:txBody>
          <a:bodyPr wrap="square" rtlCol="0">
            <a:spAutoFit/>
          </a:bodyPr>
          <a:lstStyle/>
          <a:p>
            <a:r>
              <a:rPr lang="en-US" sz="800" dirty="0"/>
              <a:t>Track Order</a:t>
            </a:r>
          </a:p>
        </p:txBody>
      </p:sp>
      <p:cxnSp>
        <p:nvCxnSpPr>
          <p:cNvPr id="58" name="Connector: Elbow 57">
            <a:extLst>
              <a:ext uri="{FF2B5EF4-FFF2-40B4-BE49-F238E27FC236}">
                <a16:creationId xmlns:a16="http://schemas.microsoft.com/office/drawing/2014/main" id="{EB112528-B2E4-46D9-9970-DD203226ADE5}"/>
              </a:ext>
            </a:extLst>
          </p:cNvPr>
          <p:cNvCxnSpPr>
            <a:cxnSpLocks/>
            <a:stCxn id="39" idx="3"/>
            <a:endCxn id="68" idx="2"/>
          </p:cNvCxnSpPr>
          <p:nvPr/>
        </p:nvCxnSpPr>
        <p:spPr>
          <a:xfrm flipV="1">
            <a:off x="3628562" y="3612356"/>
            <a:ext cx="914619" cy="18335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68" name="Rectangle: Rounded Corners 67">
            <a:extLst>
              <a:ext uri="{FF2B5EF4-FFF2-40B4-BE49-F238E27FC236}">
                <a16:creationId xmlns:a16="http://schemas.microsoft.com/office/drawing/2014/main" id="{E0B7C712-EB1A-424E-9498-7E67DE171D91}"/>
              </a:ext>
            </a:extLst>
          </p:cNvPr>
          <p:cNvSpPr/>
          <p:nvPr/>
        </p:nvSpPr>
        <p:spPr>
          <a:xfrm>
            <a:off x="4119537" y="3245643"/>
            <a:ext cx="847288" cy="3667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4.0</a:t>
            </a:r>
          </a:p>
          <a:p>
            <a:pPr algn="ctr"/>
            <a:r>
              <a:rPr lang="en-US" sz="800" dirty="0"/>
              <a:t>Checkout</a:t>
            </a:r>
          </a:p>
        </p:txBody>
      </p:sp>
      <p:cxnSp>
        <p:nvCxnSpPr>
          <p:cNvPr id="70" name="Connector: Elbow 69">
            <a:extLst>
              <a:ext uri="{FF2B5EF4-FFF2-40B4-BE49-F238E27FC236}">
                <a16:creationId xmlns:a16="http://schemas.microsoft.com/office/drawing/2014/main" id="{56416083-C1FA-45E5-BDC5-9D584D09D3A7}"/>
              </a:ext>
            </a:extLst>
          </p:cNvPr>
          <p:cNvCxnSpPr>
            <a:cxnSpLocks/>
            <a:stCxn id="36" idx="3"/>
            <a:endCxn id="68" idx="0"/>
          </p:cNvCxnSpPr>
          <p:nvPr/>
        </p:nvCxnSpPr>
        <p:spPr>
          <a:xfrm>
            <a:off x="3628562" y="3108974"/>
            <a:ext cx="914619" cy="13666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75" name="TextBox 74">
            <a:extLst>
              <a:ext uri="{FF2B5EF4-FFF2-40B4-BE49-F238E27FC236}">
                <a16:creationId xmlns:a16="http://schemas.microsoft.com/office/drawing/2014/main" id="{9244A2A8-36A7-491D-9A9D-E0C8EA267CE5}"/>
              </a:ext>
            </a:extLst>
          </p:cNvPr>
          <p:cNvSpPr txBox="1"/>
          <p:nvPr/>
        </p:nvSpPr>
        <p:spPr>
          <a:xfrm>
            <a:off x="3731441" y="2937850"/>
            <a:ext cx="535336" cy="215444"/>
          </a:xfrm>
          <a:prstGeom prst="rect">
            <a:avLst/>
          </a:prstGeom>
          <a:noFill/>
        </p:spPr>
        <p:txBody>
          <a:bodyPr wrap="square" rtlCol="0">
            <a:spAutoFit/>
          </a:bodyPr>
          <a:lstStyle/>
          <a:p>
            <a:r>
              <a:rPr lang="en-US" sz="800" dirty="0"/>
              <a:t>Order</a:t>
            </a:r>
          </a:p>
        </p:txBody>
      </p:sp>
      <p:sp>
        <p:nvSpPr>
          <p:cNvPr id="76" name="TextBox 75">
            <a:extLst>
              <a:ext uri="{FF2B5EF4-FFF2-40B4-BE49-F238E27FC236}">
                <a16:creationId xmlns:a16="http://schemas.microsoft.com/office/drawing/2014/main" id="{CA72E34C-0E35-4D68-A148-A04C1291B5C1}"/>
              </a:ext>
            </a:extLst>
          </p:cNvPr>
          <p:cNvSpPr txBox="1"/>
          <p:nvPr/>
        </p:nvSpPr>
        <p:spPr>
          <a:xfrm>
            <a:off x="3731441" y="3610392"/>
            <a:ext cx="535336" cy="215444"/>
          </a:xfrm>
          <a:prstGeom prst="rect">
            <a:avLst/>
          </a:prstGeom>
          <a:noFill/>
        </p:spPr>
        <p:txBody>
          <a:bodyPr wrap="square" rtlCol="0">
            <a:spAutoFit/>
          </a:bodyPr>
          <a:lstStyle/>
          <a:p>
            <a:r>
              <a:rPr lang="en-US" sz="800" dirty="0"/>
              <a:t>Order</a:t>
            </a:r>
          </a:p>
        </p:txBody>
      </p:sp>
      <p:cxnSp>
        <p:nvCxnSpPr>
          <p:cNvPr id="77" name="Connector: Elbow 76">
            <a:extLst>
              <a:ext uri="{FF2B5EF4-FFF2-40B4-BE49-F238E27FC236}">
                <a16:creationId xmlns:a16="http://schemas.microsoft.com/office/drawing/2014/main" id="{EC79FFAC-A1A2-4C3A-9AED-96609ACEC1E8}"/>
              </a:ext>
            </a:extLst>
          </p:cNvPr>
          <p:cNvCxnSpPr>
            <a:cxnSpLocks/>
            <a:stCxn id="68" idx="3"/>
            <a:endCxn id="80" idx="1"/>
          </p:cNvCxnSpPr>
          <p:nvPr/>
        </p:nvCxnSpPr>
        <p:spPr>
          <a:xfrm flipV="1">
            <a:off x="4966825" y="3428999"/>
            <a:ext cx="1235384" cy="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80" name="Rectangle 79">
            <a:extLst>
              <a:ext uri="{FF2B5EF4-FFF2-40B4-BE49-F238E27FC236}">
                <a16:creationId xmlns:a16="http://schemas.microsoft.com/office/drawing/2014/main" id="{95D304F8-82CB-43E4-8030-2996292CD10E}"/>
              </a:ext>
            </a:extLst>
          </p:cNvPr>
          <p:cNvSpPr/>
          <p:nvPr/>
        </p:nvSpPr>
        <p:spPr>
          <a:xfrm>
            <a:off x="6202209" y="3317455"/>
            <a:ext cx="755036" cy="2230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Database</a:t>
            </a:r>
          </a:p>
        </p:txBody>
      </p:sp>
      <p:sp>
        <p:nvSpPr>
          <p:cNvPr id="83" name="TextBox 82">
            <a:extLst>
              <a:ext uri="{FF2B5EF4-FFF2-40B4-BE49-F238E27FC236}">
                <a16:creationId xmlns:a16="http://schemas.microsoft.com/office/drawing/2014/main" id="{F606FEFB-8379-46BB-8561-5FA2879AAAAB}"/>
              </a:ext>
            </a:extLst>
          </p:cNvPr>
          <p:cNvSpPr txBox="1"/>
          <p:nvPr/>
        </p:nvSpPr>
        <p:spPr>
          <a:xfrm>
            <a:off x="5080639" y="3211790"/>
            <a:ext cx="1112502" cy="215444"/>
          </a:xfrm>
          <a:prstGeom prst="rect">
            <a:avLst/>
          </a:prstGeom>
          <a:noFill/>
        </p:spPr>
        <p:txBody>
          <a:bodyPr wrap="square" rtlCol="0">
            <a:spAutoFit/>
          </a:bodyPr>
          <a:lstStyle/>
          <a:p>
            <a:r>
              <a:rPr lang="en-US" sz="800" dirty="0"/>
              <a:t>Transaction Record</a:t>
            </a:r>
          </a:p>
        </p:txBody>
      </p:sp>
      <p:sp>
        <p:nvSpPr>
          <p:cNvPr id="85" name="Oval 84">
            <a:extLst>
              <a:ext uri="{FF2B5EF4-FFF2-40B4-BE49-F238E27FC236}">
                <a16:creationId xmlns:a16="http://schemas.microsoft.com/office/drawing/2014/main" id="{32CAD6F4-003A-4A53-B7EC-18FAB07930FA}"/>
              </a:ext>
            </a:extLst>
          </p:cNvPr>
          <p:cNvSpPr/>
          <p:nvPr/>
        </p:nvSpPr>
        <p:spPr>
          <a:xfrm>
            <a:off x="7437593" y="3122516"/>
            <a:ext cx="755036" cy="61099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Admin</a:t>
            </a:r>
          </a:p>
        </p:txBody>
      </p:sp>
      <p:cxnSp>
        <p:nvCxnSpPr>
          <p:cNvPr id="86" name="Connector: Elbow 85">
            <a:extLst>
              <a:ext uri="{FF2B5EF4-FFF2-40B4-BE49-F238E27FC236}">
                <a16:creationId xmlns:a16="http://schemas.microsoft.com/office/drawing/2014/main" id="{68A58229-EF8E-4462-AA5D-2DBEA620E332}"/>
              </a:ext>
            </a:extLst>
          </p:cNvPr>
          <p:cNvCxnSpPr>
            <a:cxnSpLocks/>
            <a:stCxn id="80" idx="3"/>
            <a:endCxn id="85" idx="2"/>
          </p:cNvCxnSpPr>
          <p:nvPr/>
        </p:nvCxnSpPr>
        <p:spPr>
          <a:xfrm flipV="1">
            <a:off x="6957245" y="3428015"/>
            <a:ext cx="480348" cy="98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0" name="Rectangle: Rounded Corners 99">
            <a:extLst>
              <a:ext uri="{FF2B5EF4-FFF2-40B4-BE49-F238E27FC236}">
                <a16:creationId xmlns:a16="http://schemas.microsoft.com/office/drawing/2014/main" id="{586A0196-9438-47AC-A23C-316B5DAD05F2}"/>
              </a:ext>
            </a:extLst>
          </p:cNvPr>
          <p:cNvSpPr/>
          <p:nvPr/>
        </p:nvSpPr>
        <p:spPr>
          <a:xfrm>
            <a:off x="6924531" y="4286400"/>
            <a:ext cx="951901" cy="3667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6.0</a:t>
            </a:r>
          </a:p>
          <a:p>
            <a:pPr algn="ctr"/>
            <a:r>
              <a:rPr lang="en-US" sz="800" dirty="0"/>
              <a:t>Update Tracking Order</a:t>
            </a:r>
          </a:p>
        </p:txBody>
      </p:sp>
      <p:cxnSp>
        <p:nvCxnSpPr>
          <p:cNvPr id="101" name="Connector: Elbow 100">
            <a:extLst>
              <a:ext uri="{FF2B5EF4-FFF2-40B4-BE49-F238E27FC236}">
                <a16:creationId xmlns:a16="http://schemas.microsoft.com/office/drawing/2014/main" id="{606954A0-5E28-4EF2-AD7E-1264FFE00275}"/>
              </a:ext>
            </a:extLst>
          </p:cNvPr>
          <p:cNvCxnSpPr>
            <a:cxnSpLocks/>
            <a:stCxn id="85" idx="4"/>
            <a:endCxn id="100" idx="0"/>
          </p:cNvCxnSpPr>
          <p:nvPr/>
        </p:nvCxnSpPr>
        <p:spPr>
          <a:xfrm rot="5400000">
            <a:off x="7331354" y="3802643"/>
            <a:ext cx="552886" cy="414629"/>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08" name="Rectangle: Rounded Corners 107">
            <a:extLst>
              <a:ext uri="{FF2B5EF4-FFF2-40B4-BE49-F238E27FC236}">
                <a16:creationId xmlns:a16="http://schemas.microsoft.com/office/drawing/2014/main" id="{2292D2B1-2450-4A4D-B710-DD1FB4A20ED8}"/>
              </a:ext>
            </a:extLst>
          </p:cNvPr>
          <p:cNvSpPr/>
          <p:nvPr/>
        </p:nvSpPr>
        <p:spPr>
          <a:xfrm>
            <a:off x="8842605" y="2476193"/>
            <a:ext cx="951901" cy="3667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7.0</a:t>
            </a:r>
          </a:p>
          <a:p>
            <a:pPr algn="ctr"/>
            <a:r>
              <a:rPr lang="en-US" sz="800" dirty="0"/>
              <a:t>Add/Remove</a:t>
            </a:r>
          </a:p>
          <a:p>
            <a:pPr algn="ctr"/>
            <a:r>
              <a:rPr lang="en-US" sz="800" dirty="0"/>
              <a:t>Plushie Design</a:t>
            </a:r>
          </a:p>
        </p:txBody>
      </p:sp>
      <p:cxnSp>
        <p:nvCxnSpPr>
          <p:cNvPr id="109" name="Connector: Elbow 108">
            <a:extLst>
              <a:ext uri="{FF2B5EF4-FFF2-40B4-BE49-F238E27FC236}">
                <a16:creationId xmlns:a16="http://schemas.microsoft.com/office/drawing/2014/main" id="{CBD0277A-9FA3-4D90-A3F7-71E19F812C4D}"/>
              </a:ext>
            </a:extLst>
          </p:cNvPr>
          <p:cNvCxnSpPr>
            <a:cxnSpLocks/>
            <a:stCxn id="85" idx="0"/>
            <a:endCxn id="108" idx="2"/>
          </p:cNvCxnSpPr>
          <p:nvPr/>
        </p:nvCxnSpPr>
        <p:spPr>
          <a:xfrm rot="5400000" flipH="1" flipV="1">
            <a:off x="8427028" y="2230989"/>
            <a:ext cx="279610" cy="150344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12" name="Connector: Elbow 111">
            <a:extLst>
              <a:ext uri="{FF2B5EF4-FFF2-40B4-BE49-F238E27FC236}">
                <a16:creationId xmlns:a16="http://schemas.microsoft.com/office/drawing/2014/main" id="{4EA1D05F-ED5E-4889-B1CA-D2AE57DF086C}"/>
              </a:ext>
            </a:extLst>
          </p:cNvPr>
          <p:cNvCxnSpPr>
            <a:cxnSpLocks/>
            <a:stCxn id="100" idx="2"/>
            <a:endCxn id="40" idx="3"/>
          </p:cNvCxnSpPr>
          <p:nvPr/>
        </p:nvCxnSpPr>
        <p:spPr>
          <a:xfrm rot="5400000">
            <a:off x="5479338" y="2802337"/>
            <a:ext cx="70369" cy="377192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15" name="Rectangle: Rounded Corners 114">
            <a:extLst>
              <a:ext uri="{FF2B5EF4-FFF2-40B4-BE49-F238E27FC236}">
                <a16:creationId xmlns:a16="http://schemas.microsoft.com/office/drawing/2014/main" id="{E00F96E6-4566-4C09-8EA5-050C2976DCC5}"/>
              </a:ext>
            </a:extLst>
          </p:cNvPr>
          <p:cNvSpPr/>
          <p:nvPr/>
        </p:nvSpPr>
        <p:spPr>
          <a:xfrm>
            <a:off x="6139712" y="2571137"/>
            <a:ext cx="951901" cy="3667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8.0</a:t>
            </a:r>
          </a:p>
          <a:p>
            <a:pPr algn="ctr"/>
            <a:r>
              <a:rPr lang="en-US" sz="800" dirty="0"/>
              <a:t>Modify Prices</a:t>
            </a:r>
          </a:p>
        </p:txBody>
      </p:sp>
      <p:cxnSp>
        <p:nvCxnSpPr>
          <p:cNvPr id="124" name="Connector: Elbow 123">
            <a:extLst>
              <a:ext uri="{FF2B5EF4-FFF2-40B4-BE49-F238E27FC236}">
                <a16:creationId xmlns:a16="http://schemas.microsoft.com/office/drawing/2014/main" id="{A1BB2AE3-E95C-4F1C-9A26-CFDA07460E69}"/>
              </a:ext>
            </a:extLst>
          </p:cNvPr>
          <p:cNvCxnSpPr>
            <a:cxnSpLocks/>
            <a:stCxn id="108" idx="0"/>
            <a:endCxn id="36" idx="0"/>
          </p:cNvCxnSpPr>
          <p:nvPr/>
        </p:nvCxnSpPr>
        <p:spPr>
          <a:xfrm rot="16200000" flipH="1" flipV="1">
            <a:off x="6037025" y="-355914"/>
            <a:ext cx="449424" cy="6113638"/>
          </a:xfrm>
          <a:prstGeom prst="bentConnector3">
            <a:avLst>
              <a:gd name="adj1" fmla="val -50865"/>
            </a:avLst>
          </a:prstGeom>
          <a:ln>
            <a:tailEnd type="triangle"/>
          </a:ln>
        </p:spPr>
        <p:style>
          <a:lnRef idx="2">
            <a:schemeClr val="dk1"/>
          </a:lnRef>
          <a:fillRef idx="0">
            <a:schemeClr val="dk1"/>
          </a:fillRef>
          <a:effectRef idx="1">
            <a:schemeClr val="dk1"/>
          </a:effectRef>
          <a:fontRef idx="minor">
            <a:schemeClr val="tx1"/>
          </a:fontRef>
        </p:style>
      </p:cxnSp>
      <p:cxnSp>
        <p:nvCxnSpPr>
          <p:cNvPr id="128" name="Connector: Elbow 127">
            <a:extLst>
              <a:ext uri="{FF2B5EF4-FFF2-40B4-BE49-F238E27FC236}">
                <a16:creationId xmlns:a16="http://schemas.microsoft.com/office/drawing/2014/main" id="{343B10F9-8C45-46A7-B669-69C316A3767D}"/>
              </a:ext>
            </a:extLst>
          </p:cNvPr>
          <p:cNvCxnSpPr>
            <a:cxnSpLocks/>
            <a:stCxn id="85" idx="1"/>
            <a:endCxn id="115" idx="3"/>
          </p:cNvCxnSpPr>
          <p:nvPr/>
        </p:nvCxnSpPr>
        <p:spPr>
          <a:xfrm rot="16200000" flipV="1">
            <a:off x="7091139" y="2754969"/>
            <a:ext cx="457501" cy="45655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33" name="Connector: Elbow 132">
            <a:extLst>
              <a:ext uri="{FF2B5EF4-FFF2-40B4-BE49-F238E27FC236}">
                <a16:creationId xmlns:a16="http://schemas.microsoft.com/office/drawing/2014/main" id="{D57EE8C0-2FD9-4ADB-B7B6-37EC5DE81DF3}"/>
              </a:ext>
            </a:extLst>
          </p:cNvPr>
          <p:cNvCxnSpPr>
            <a:cxnSpLocks/>
            <a:stCxn id="115" idx="1"/>
            <a:endCxn id="36" idx="0"/>
          </p:cNvCxnSpPr>
          <p:nvPr/>
        </p:nvCxnSpPr>
        <p:spPr>
          <a:xfrm rot="10800000" flipV="1">
            <a:off x="3204918" y="2754493"/>
            <a:ext cx="2934794" cy="17112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38" name="Rectangle: Rounded Corners 137">
            <a:extLst>
              <a:ext uri="{FF2B5EF4-FFF2-40B4-BE49-F238E27FC236}">
                <a16:creationId xmlns:a16="http://schemas.microsoft.com/office/drawing/2014/main" id="{550A5DBC-7BBD-4D02-AA58-8B373A018E3D}"/>
              </a:ext>
            </a:extLst>
          </p:cNvPr>
          <p:cNvSpPr/>
          <p:nvPr/>
        </p:nvSpPr>
        <p:spPr>
          <a:xfrm>
            <a:off x="8983461" y="3245643"/>
            <a:ext cx="951901" cy="3667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9.0</a:t>
            </a:r>
          </a:p>
          <a:p>
            <a:pPr algn="ctr"/>
            <a:r>
              <a:rPr lang="en-US" sz="800" dirty="0"/>
              <a:t>Manage Accounts</a:t>
            </a:r>
          </a:p>
        </p:txBody>
      </p:sp>
      <p:cxnSp>
        <p:nvCxnSpPr>
          <p:cNvPr id="139" name="Connector: Elbow 138">
            <a:extLst>
              <a:ext uri="{FF2B5EF4-FFF2-40B4-BE49-F238E27FC236}">
                <a16:creationId xmlns:a16="http://schemas.microsoft.com/office/drawing/2014/main" id="{77889B69-6580-419B-BCFF-4A3A66D083A0}"/>
              </a:ext>
            </a:extLst>
          </p:cNvPr>
          <p:cNvCxnSpPr>
            <a:cxnSpLocks/>
            <a:stCxn id="85" idx="7"/>
            <a:endCxn id="138" idx="1"/>
          </p:cNvCxnSpPr>
          <p:nvPr/>
        </p:nvCxnSpPr>
        <p:spPr>
          <a:xfrm rot="16200000" flipH="1">
            <a:off x="8424256" y="2869795"/>
            <a:ext cx="217005" cy="901404"/>
          </a:xfrm>
          <a:prstGeom prst="bentConnector4">
            <a:avLst>
              <a:gd name="adj1" fmla="val -3511"/>
              <a:gd name="adj2" fmla="val 56133"/>
            </a:avLst>
          </a:prstGeom>
          <a:ln>
            <a:tailEnd type="triangle"/>
          </a:ln>
        </p:spPr>
        <p:style>
          <a:lnRef idx="2">
            <a:schemeClr val="dk1"/>
          </a:lnRef>
          <a:fillRef idx="0">
            <a:schemeClr val="dk1"/>
          </a:fillRef>
          <a:effectRef idx="1">
            <a:schemeClr val="dk1"/>
          </a:effectRef>
          <a:fontRef idx="minor">
            <a:schemeClr val="tx1"/>
          </a:fontRef>
        </p:style>
      </p:cxnSp>
      <p:cxnSp>
        <p:nvCxnSpPr>
          <p:cNvPr id="143" name="Connector: Elbow 142">
            <a:extLst>
              <a:ext uri="{FF2B5EF4-FFF2-40B4-BE49-F238E27FC236}">
                <a16:creationId xmlns:a16="http://schemas.microsoft.com/office/drawing/2014/main" id="{EF200C6C-B86C-4BBF-B4FA-9D7AD6F51602}"/>
              </a:ext>
            </a:extLst>
          </p:cNvPr>
          <p:cNvCxnSpPr>
            <a:cxnSpLocks/>
            <a:stCxn id="138" idx="3"/>
            <a:endCxn id="9" idx="0"/>
          </p:cNvCxnSpPr>
          <p:nvPr/>
        </p:nvCxnSpPr>
        <p:spPr>
          <a:xfrm flipH="1">
            <a:off x="1372299" y="3429000"/>
            <a:ext cx="8563063" cy="61214"/>
          </a:xfrm>
          <a:prstGeom prst="bentConnector4">
            <a:avLst>
              <a:gd name="adj1" fmla="val -2670"/>
              <a:gd name="adj2" fmla="val -2602439"/>
            </a:avLst>
          </a:prstGeom>
          <a:ln>
            <a:tailEnd type="triangle"/>
          </a:ln>
        </p:spPr>
        <p:style>
          <a:lnRef idx="2">
            <a:schemeClr val="dk1"/>
          </a:lnRef>
          <a:fillRef idx="0">
            <a:schemeClr val="dk1"/>
          </a:fillRef>
          <a:effectRef idx="1">
            <a:schemeClr val="dk1"/>
          </a:effectRef>
          <a:fontRef idx="minor">
            <a:schemeClr val="tx1"/>
          </a:fontRef>
        </p:style>
      </p:cxnSp>
      <p:sp>
        <p:nvSpPr>
          <p:cNvPr id="148" name="Rectangle: Rounded Corners 147">
            <a:extLst>
              <a:ext uri="{FF2B5EF4-FFF2-40B4-BE49-F238E27FC236}">
                <a16:creationId xmlns:a16="http://schemas.microsoft.com/office/drawing/2014/main" id="{1A88A839-57CF-4559-BDDB-C3D39DF6F6EE}"/>
              </a:ext>
            </a:extLst>
          </p:cNvPr>
          <p:cNvSpPr/>
          <p:nvPr/>
        </p:nvSpPr>
        <p:spPr>
          <a:xfrm>
            <a:off x="5195309" y="4032185"/>
            <a:ext cx="974186" cy="4216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5.0</a:t>
            </a:r>
          </a:p>
          <a:p>
            <a:pPr algn="ctr"/>
            <a:r>
              <a:rPr lang="en-US" sz="800" dirty="0"/>
              <a:t>Retrieve Design Specifications</a:t>
            </a:r>
          </a:p>
        </p:txBody>
      </p:sp>
      <p:cxnSp>
        <p:nvCxnSpPr>
          <p:cNvPr id="149" name="Connector: Elbow 148">
            <a:extLst>
              <a:ext uri="{FF2B5EF4-FFF2-40B4-BE49-F238E27FC236}">
                <a16:creationId xmlns:a16="http://schemas.microsoft.com/office/drawing/2014/main" id="{47E61BE4-0593-4738-8F70-7C839385E4EE}"/>
              </a:ext>
            </a:extLst>
          </p:cNvPr>
          <p:cNvCxnSpPr>
            <a:cxnSpLocks/>
            <a:stCxn id="83" idx="2"/>
            <a:endCxn id="148" idx="0"/>
          </p:cNvCxnSpPr>
          <p:nvPr/>
        </p:nvCxnSpPr>
        <p:spPr>
          <a:xfrm rot="16200000" flipH="1">
            <a:off x="5357171" y="3706953"/>
            <a:ext cx="604951" cy="4551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59" name="Oval 158">
            <a:extLst>
              <a:ext uri="{FF2B5EF4-FFF2-40B4-BE49-F238E27FC236}">
                <a16:creationId xmlns:a16="http://schemas.microsoft.com/office/drawing/2014/main" id="{EC0FCD13-7C14-4365-91D3-0A09830F83DF}"/>
              </a:ext>
            </a:extLst>
          </p:cNvPr>
          <p:cNvSpPr/>
          <p:nvPr/>
        </p:nvSpPr>
        <p:spPr>
          <a:xfrm>
            <a:off x="5306155" y="5144755"/>
            <a:ext cx="755036" cy="61099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Artisan</a:t>
            </a:r>
          </a:p>
        </p:txBody>
      </p:sp>
      <p:cxnSp>
        <p:nvCxnSpPr>
          <p:cNvPr id="160" name="Connector: Elbow 159">
            <a:extLst>
              <a:ext uri="{FF2B5EF4-FFF2-40B4-BE49-F238E27FC236}">
                <a16:creationId xmlns:a16="http://schemas.microsoft.com/office/drawing/2014/main" id="{9950CF7C-8EDE-4671-B400-088B0F3D5810}"/>
              </a:ext>
            </a:extLst>
          </p:cNvPr>
          <p:cNvCxnSpPr>
            <a:cxnSpLocks/>
            <a:stCxn id="148" idx="2"/>
            <a:endCxn id="159" idx="0"/>
          </p:cNvCxnSpPr>
          <p:nvPr/>
        </p:nvCxnSpPr>
        <p:spPr>
          <a:xfrm rot="16200000" flipH="1">
            <a:off x="5337570" y="4798651"/>
            <a:ext cx="690935" cy="127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Connector: Elbow 164">
            <a:extLst>
              <a:ext uri="{FF2B5EF4-FFF2-40B4-BE49-F238E27FC236}">
                <a16:creationId xmlns:a16="http://schemas.microsoft.com/office/drawing/2014/main" id="{73ED4C96-E23A-4303-86A2-6B0A97026A69}"/>
              </a:ext>
            </a:extLst>
          </p:cNvPr>
          <p:cNvCxnSpPr>
            <a:cxnSpLocks/>
            <a:stCxn id="159" idx="6"/>
            <a:endCxn id="85" idx="6"/>
          </p:cNvCxnSpPr>
          <p:nvPr/>
        </p:nvCxnSpPr>
        <p:spPr>
          <a:xfrm flipV="1">
            <a:off x="6061191" y="3428015"/>
            <a:ext cx="2131438" cy="2022239"/>
          </a:xfrm>
          <a:prstGeom prst="bentConnector3">
            <a:avLst>
              <a:gd name="adj1" fmla="val 110725"/>
            </a:avLst>
          </a:prstGeom>
          <a:ln>
            <a:tailEnd type="triangle"/>
          </a:ln>
        </p:spPr>
        <p:style>
          <a:lnRef idx="2">
            <a:schemeClr val="dk1"/>
          </a:lnRef>
          <a:fillRef idx="0">
            <a:schemeClr val="dk1"/>
          </a:fillRef>
          <a:effectRef idx="1">
            <a:schemeClr val="dk1"/>
          </a:effectRef>
          <a:fontRef idx="minor">
            <a:schemeClr val="tx1"/>
          </a:fontRef>
        </p:style>
      </p:cxnSp>
      <p:cxnSp>
        <p:nvCxnSpPr>
          <p:cNvPr id="176" name="Connector: Elbow 175">
            <a:extLst>
              <a:ext uri="{FF2B5EF4-FFF2-40B4-BE49-F238E27FC236}">
                <a16:creationId xmlns:a16="http://schemas.microsoft.com/office/drawing/2014/main" id="{4ACBA260-6FC1-427F-9F3E-806ED60D633A}"/>
              </a:ext>
            </a:extLst>
          </p:cNvPr>
          <p:cNvCxnSpPr>
            <a:cxnSpLocks/>
            <a:stCxn id="9" idx="4"/>
            <a:endCxn id="85" idx="5"/>
          </p:cNvCxnSpPr>
          <p:nvPr/>
        </p:nvCxnSpPr>
        <p:spPr>
          <a:xfrm rot="5400000" flipH="1" flipV="1">
            <a:off x="4498589" y="517745"/>
            <a:ext cx="457177" cy="6709758"/>
          </a:xfrm>
          <a:prstGeom prst="bentConnector3">
            <a:avLst>
              <a:gd name="adj1" fmla="val -390020"/>
            </a:avLst>
          </a:prstGeom>
          <a:ln>
            <a:tailEnd type="triangle"/>
          </a:ln>
        </p:spPr>
        <p:style>
          <a:lnRef idx="2">
            <a:schemeClr val="dk1"/>
          </a:lnRef>
          <a:fillRef idx="0">
            <a:schemeClr val="dk1"/>
          </a:fillRef>
          <a:effectRef idx="1">
            <a:schemeClr val="dk1"/>
          </a:effectRef>
          <a:fontRef idx="minor">
            <a:schemeClr val="tx1"/>
          </a:fontRef>
        </p:style>
      </p:cxnSp>
      <p:sp>
        <p:nvSpPr>
          <p:cNvPr id="188" name="TextBox 187">
            <a:extLst>
              <a:ext uri="{FF2B5EF4-FFF2-40B4-BE49-F238E27FC236}">
                <a16:creationId xmlns:a16="http://schemas.microsoft.com/office/drawing/2014/main" id="{B8F076CB-43C3-401C-9C1F-6EC34DEF2AA2}"/>
              </a:ext>
            </a:extLst>
          </p:cNvPr>
          <p:cNvSpPr txBox="1"/>
          <p:nvPr/>
        </p:nvSpPr>
        <p:spPr>
          <a:xfrm>
            <a:off x="1414453" y="5648031"/>
            <a:ext cx="1082435" cy="215444"/>
          </a:xfrm>
          <a:prstGeom prst="rect">
            <a:avLst/>
          </a:prstGeom>
          <a:noFill/>
        </p:spPr>
        <p:txBody>
          <a:bodyPr wrap="square" rtlCol="0">
            <a:spAutoFit/>
          </a:bodyPr>
          <a:lstStyle/>
          <a:p>
            <a:r>
              <a:rPr lang="en-US" sz="800" dirty="0"/>
              <a:t>Account Concerns</a:t>
            </a:r>
          </a:p>
        </p:txBody>
      </p:sp>
      <p:sp>
        <p:nvSpPr>
          <p:cNvPr id="189" name="TextBox 188">
            <a:extLst>
              <a:ext uri="{FF2B5EF4-FFF2-40B4-BE49-F238E27FC236}">
                <a16:creationId xmlns:a16="http://schemas.microsoft.com/office/drawing/2014/main" id="{FD627C3D-95C5-46FA-9BA0-32A140258B42}"/>
              </a:ext>
            </a:extLst>
          </p:cNvPr>
          <p:cNvSpPr txBox="1"/>
          <p:nvPr/>
        </p:nvSpPr>
        <p:spPr>
          <a:xfrm>
            <a:off x="5813288" y="4506047"/>
            <a:ext cx="1082435" cy="215444"/>
          </a:xfrm>
          <a:prstGeom prst="rect">
            <a:avLst/>
          </a:prstGeom>
          <a:noFill/>
        </p:spPr>
        <p:txBody>
          <a:bodyPr wrap="square" rtlCol="0">
            <a:spAutoFit/>
          </a:bodyPr>
          <a:lstStyle/>
          <a:p>
            <a:r>
              <a:rPr lang="en-US" sz="800" dirty="0"/>
              <a:t>Progress Update</a:t>
            </a:r>
          </a:p>
        </p:txBody>
      </p:sp>
      <p:sp>
        <p:nvSpPr>
          <p:cNvPr id="190" name="TextBox 189">
            <a:extLst>
              <a:ext uri="{FF2B5EF4-FFF2-40B4-BE49-F238E27FC236}">
                <a16:creationId xmlns:a16="http://schemas.microsoft.com/office/drawing/2014/main" id="{F007E419-E6AC-43D5-B98D-4EF1315CBA84}"/>
              </a:ext>
            </a:extLst>
          </p:cNvPr>
          <p:cNvSpPr txBox="1"/>
          <p:nvPr/>
        </p:nvSpPr>
        <p:spPr>
          <a:xfrm>
            <a:off x="5671661" y="3676818"/>
            <a:ext cx="1082435" cy="338554"/>
          </a:xfrm>
          <a:prstGeom prst="rect">
            <a:avLst/>
          </a:prstGeom>
          <a:noFill/>
        </p:spPr>
        <p:txBody>
          <a:bodyPr wrap="square" rtlCol="0">
            <a:spAutoFit/>
          </a:bodyPr>
          <a:lstStyle/>
          <a:p>
            <a:r>
              <a:rPr lang="en-US" sz="800" dirty="0"/>
              <a:t>Design Specifications</a:t>
            </a:r>
          </a:p>
        </p:txBody>
      </p:sp>
      <p:sp>
        <p:nvSpPr>
          <p:cNvPr id="191" name="TextBox 190">
            <a:extLst>
              <a:ext uri="{FF2B5EF4-FFF2-40B4-BE49-F238E27FC236}">
                <a16:creationId xmlns:a16="http://schemas.microsoft.com/office/drawing/2014/main" id="{8E5605A1-D529-4569-B7DA-C8A2288B942D}"/>
              </a:ext>
            </a:extLst>
          </p:cNvPr>
          <p:cNvSpPr txBox="1"/>
          <p:nvPr/>
        </p:nvSpPr>
        <p:spPr>
          <a:xfrm>
            <a:off x="5141184" y="2530643"/>
            <a:ext cx="1082435" cy="215444"/>
          </a:xfrm>
          <a:prstGeom prst="rect">
            <a:avLst/>
          </a:prstGeom>
          <a:noFill/>
        </p:spPr>
        <p:txBody>
          <a:bodyPr wrap="square" rtlCol="0">
            <a:spAutoFit/>
          </a:bodyPr>
          <a:lstStyle/>
          <a:p>
            <a:r>
              <a:rPr lang="en-US" sz="800" dirty="0"/>
              <a:t>Updated Prices</a:t>
            </a:r>
          </a:p>
        </p:txBody>
      </p:sp>
      <p:cxnSp>
        <p:nvCxnSpPr>
          <p:cNvPr id="198" name="Connector: Elbow 197">
            <a:extLst>
              <a:ext uri="{FF2B5EF4-FFF2-40B4-BE49-F238E27FC236}">
                <a16:creationId xmlns:a16="http://schemas.microsoft.com/office/drawing/2014/main" id="{93BCC39F-4174-4696-B06B-E6732F2AF527}"/>
              </a:ext>
            </a:extLst>
          </p:cNvPr>
          <p:cNvCxnSpPr>
            <a:cxnSpLocks/>
            <a:stCxn id="115" idx="1"/>
            <a:endCxn id="39" idx="2"/>
          </p:cNvCxnSpPr>
          <p:nvPr/>
        </p:nvCxnSpPr>
        <p:spPr>
          <a:xfrm rot="10800000" flipV="1">
            <a:off x="3204918" y="2754493"/>
            <a:ext cx="2934794" cy="1224575"/>
          </a:xfrm>
          <a:prstGeom prst="bentConnector4">
            <a:avLst>
              <a:gd name="adj1" fmla="val 35642"/>
              <a:gd name="adj2" fmla="val 118668"/>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0233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0"/>
                                        </p:tgtEl>
                                        <p:attrNameLst>
                                          <p:attrName>style.visibility</p:attrName>
                                        </p:attrNameLst>
                                      </p:cBhvr>
                                      <p:to>
                                        <p:strVal val="visible"/>
                                      </p:to>
                                    </p:set>
                                    <p:animEffect transition="in" filter="fade">
                                      <p:cBhvr>
                                        <p:cTn id="68" dur="500"/>
                                        <p:tgtEl>
                                          <p:spTgt spid="8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fade">
                                      <p:cBhvr>
                                        <p:cTn id="73" dur="500"/>
                                        <p:tgtEl>
                                          <p:spTgt spid="8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fade">
                                      <p:cBhvr>
                                        <p:cTn id="76" dur="500"/>
                                        <p:tgtEl>
                                          <p:spTgt spid="8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90"/>
                                        </p:tgtEl>
                                        <p:attrNameLst>
                                          <p:attrName>style.visibility</p:attrName>
                                        </p:attrNameLst>
                                      </p:cBhvr>
                                      <p:to>
                                        <p:strVal val="visible"/>
                                      </p:to>
                                    </p:set>
                                    <p:animEffect transition="in" filter="fade">
                                      <p:cBhvr>
                                        <p:cTn id="81" dur="500"/>
                                        <p:tgtEl>
                                          <p:spTgt spid="190"/>
                                        </p:tgtEl>
                                      </p:cBhvr>
                                    </p:animEffect>
                                  </p:childTnLst>
                                </p:cTn>
                              </p:par>
                              <p:par>
                                <p:cTn id="82" presetID="10" presetClass="entr" presetSubtype="0" fill="hold" nodeType="with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500"/>
                                        <p:tgtEl>
                                          <p:spTgt spid="14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48"/>
                                        </p:tgtEl>
                                        <p:attrNameLst>
                                          <p:attrName>style.visibility</p:attrName>
                                        </p:attrNameLst>
                                      </p:cBhvr>
                                      <p:to>
                                        <p:strVal val="visible"/>
                                      </p:to>
                                    </p:set>
                                    <p:animEffect transition="in" filter="fade">
                                      <p:cBhvr>
                                        <p:cTn id="87" dur="500"/>
                                        <p:tgtEl>
                                          <p:spTgt spid="14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60"/>
                                        </p:tgtEl>
                                        <p:attrNameLst>
                                          <p:attrName>style.visibility</p:attrName>
                                        </p:attrNameLst>
                                      </p:cBhvr>
                                      <p:to>
                                        <p:strVal val="visible"/>
                                      </p:to>
                                    </p:set>
                                    <p:animEffect transition="in" filter="fade">
                                      <p:cBhvr>
                                        <p:cTn id="92" dur="500"/>
                                        <p:tgtEl>
                                          <p:spTgt spid="16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59"/>
                                        </p:tgtEl>
                                        <p:attrNameLst>
                                          <p:attrName>style.visibility</p:attrName>
                                        </p:attrNameLst>
                                      </p:cBhvr>
                                      <p:to>
                                        <p:strVal val="visible"/>
                                      </p:to>
                                    </p:set>
                                    <p:animEffect transition="in" filter="fade">
                                      <p:cBhvr>
                                        <p:cTn id="95" dur="500"/>
                                        <p:tgtEl>
                                          <p:spTgt spid="159"/>
                                        </p:tgtEl>
                                      </p:cBhvr>
                                    </p:animEffect>
                                  </p:childTnLst>
                                </p:cTn>
                              </p:par>
                              <p:par>
                                <p:cTn id="96" presetID="10" presetClass="entr" presetSubtype="0" fill="hold" nodeType="with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fad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fade">
                                      <p:cBhvr>
                                        <p:cTn id="103" dur="500"/>
                                        <p:tgtEl>
                                          <p:spTgt spid="10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fade">
                                      <p:cBhvr>
                                        <p:cTn id="106" dur="500"/>
                                        <p:tgtEl>
                                          <p:spTgt spid="10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12"/>
                                        </p:tgtEl>
                                        <p:attrNameLst>
                                          <p:attrName>style.visibility</p:attrName>
                                        </p:attrNameLst>
                                      </p:cBhvr>
                                      <p:to>
                                        <p:strVal val="visible"/>
                                      </p:to>
                                    </p:set>
                                    <p:animEffect transition="in" filter="fade">
                                      <p:cBhvr>
                                        <p:cTn id="111" dur="500"/>
                                        <p:tgtEl>
                                          <p:spTgt spid="11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89"/>
                                        </p:tgtEl>
                                        <p:attrNameLst>
                                          <p:attrName>style.visibility</p:attrName>
                                        </p:attrNameLst>
                                      </p:cBhvr>
                                      <p:to>
                                        <p:strVal val="visible"/>
                                      </p:to>
                                    </p:set>
                                    <p:animEffect transition="in" filter="fade">
                                      <p:cBhvr>
                                        <p:cTn id="114" dur="500"/>
                                        <p:tgtEl>
                                          <p:spTgt spid="189"/>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09"/>
                                        </p:tgtEl>
                                        <p:attrNameLst>
                                          <p:attrName>style.visibility</p:attrName>
                                        </p:attrNameLst>
                                      </p:cBhvr>
                                      <p:to>
                                        <p:strVal val="visible"/>
                                      </p:to>
                                    </p:set>
                                    <p:animEffect transition="in" filter="fade">
                                      <p:cBhvr>
                                        <p:cTn id="119" dur="500"/>
                                        <p:tgtEl>
                                          <p:spTgt spid="10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8"/>
                                        </p:tgtEl>
                                        <p:attrNameLst>
                                          <p:attrName>style.visibility</p:attrName>
                                        </p:attrNameLst>
                                      </p:cBhvr>
                                      <p:to>
                                        <p:strVal val="visible"/>
                                      </p:to>
                                    </p:set>
                                    <p:animEffect transition="in" filter="fade">
                                      <p:cBhvr>
                                        <p:cTn id="122" dur="500"/>
                                        <p:tgtEl>
                                          <p:spTgt spid="10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24"/>
                                        </p:tgtEl>
                                        <p:attrNameLst>
                                          <p:attrName>style.visibility</p:attrName>
                                        </p:attrNameLst>
                                      </p:cBhvr>
                                      <p:to>
                                        <p:strVal val="visible"/>
                                      </p:to>
                                    </p:set>
                                    <p:animEffect transition="in" filter="fade">
                                      <p:cBhvr>
                                        <p:cTn id="127" dur="500"/>
                                        <p:tgtEl>
                                          <p:spTgt spid="12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28"/>
                                        </p:tgtEl>
                                        <p:attrNameLst>
                                          <p:attrName>style.visibility</p:attrName>
                                        </p:attrNameLst>
                                      </p:cBhvr>
                                      <p:to>
                                        <p:strVal val="visible"/>
                                      </p:to>
                                    </p:set>
                                    <p:animEffect transition="in" filter="fade">
                                      <p:cBhvr>
                                        <p:cTn id="132" dur="500"/>
                                        <p:tgtEl>
                                          <p:spTgt spid="12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15"/>
                                        </p:tgtEl>
                                        <p:attrNameLst>
                                          <p:attrName>style.visibility</p:attrName>
                                        </p:attrNameLst>
                                      </p:cBhvr>
                                      <p:to>
                                        <p:strVal val="visible"/>
                                      </p:to>
                                    </p:set>
                                    <p:animEffect transition="in" filter="fade">
                                      <p:cBhvr>
                                        <p:cTn id="135" dur="500"/>
                                        <p:tgtEl>
                                          <p:spTgt spid="115"/>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191"/>
                                        </p:tgtEl>
                                        <p:attrNameLst>
                                          <p:attrName>style.visibility</p:attrName>
                                        </p:attrNameLst>
                                      </p:cBhvr>
                                      <p:to>
                                        <p:strVal val="visible"/>
                                      </p:to>
                                    </p:set>
                                    <p:animEffect transition="in" filter="fade">
                                      <p:cBhvr>
                                        <p:cTn id="140" dur="500"/>
                                        <p:tgtEl>
                                          <p:spTgt spid="191"/>
                                        </p:tgtEl>
                                      </p:cBhvr>
                                    </p:animEffect>
                                  </p:childTnLst>
                                </p:cTn>
                              </p:par>
                              <p:par>
                                <p:cTn id="141" presetID="10" presetClass="entr" presetSubtype="0" fill="hold" nodeType="withEffect">
                                  <p:stCondLst>
                                    <p:cond delay="0"/>
                                  </p:stCondLst>
                                  <p:childTnLst>
                                    <p:set>
                                      <p:cBhvr>
                                        <p:cTn id="142" dur="1" fill="hold">
                                          <p:stCondLst>
                                            <p:cond delay="0"/>
                                          </p:stCondLst>
                                        </p:cTn>
                                        <p:tgtEl>
                                          <p:spTgt spid="133"/>
                                        </p:tgtEl>
                                        <p:attrNameLst>
                                          <p:attrName>style.visibility</p:attrName>
                                        </p:attrNameLst>
                                      </p:cBhvr>
                                      <p:to>
                                        <p:strVal val="visible"/>
                                      </p:to>
                                    </p:set>
                                    <p:animEffect transition="in" filter="fade">
                                      <p:cBhvr>
                                        <p:cTn id="143" dur="500"/>
                                        <p:tgtEl>
                                          <p:spTgt spid="133"/>
                                        </p:tgtEl>
                                      </p:cBhvr>
                                    </p:animEffect>
                                  </p:childTnLst>
                                </p:cTn>
                              </p:par>
                              <p:par>
                                <p:cTn id="144" presetID="10" presetClass="entr" presetSubtype="0" fill="hold" nodeType="withEffect">
                                  <p:stCondLst>
                                    <p:cond delay="0"/>
                                  </p:stCondLst>
                                  <p:childTnLst>
                                    <p:set>
                                      <p:cBhvr>
                                        <p:cTn id="145" dur="1" fill="hold">
                                          <p:stCondLst>
                                            <p:cond delay="0"/>
                                          </p:stCondLst>
                                        </p:cTn>
                                        <p:tgtEl>
                                          <p:spTgt spid="198"/>
                                        </p:tgtEl>
                                        <p:attrNameLst>
                                          <p:attrName>style.visibility</p:attrName>
                                        </p:attrNameLst>
                                      </p:cBhvr>
                                      <p:to>
                                        <p:strVal val="visible"/>
                                      </p:to>
                                    </p:set>
                                    <p:animEffect transition="in" filter="fade">
                                      <p:cBhvr>
                                        <p:cTn id="146" dur="500"/>
                                        <p:tgtEl>
                                          <p:spTgt spid="198"/>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39"/>
                                        </p:tgtEl>
                                        <p:attrNameLst>
                                          <p:attrName>style.visibility</p:attrName>
                                        </p:attrNameLst>
                                      </p:cBhvr>
                                      <p:to>
                                        <p:strVal val="visible"/>
                                      </p:to>
                                    </p:set>
                                    <p:animEffect transition="in" filter="fade">
                                      <p:cBhvr>
                                        <p:cTn id="151" dur="500"/>
                                        <p:tgtEl>
                                          <p:spTgt spid="13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38"/>
                                        </p:tgtEl>
                                        <p:attrNameLst>
                                          <p:attrName>style.visibility</p:attrName>
                                        </p:attrNameLst>
                                      </p:cBhvr>
                                      <p:to>
                                        <p:strVal val="visible"/>
                                      </p:to>
                                    </p:set>
                                    <p:animEffect transition="in" filter="fade">
                                      <p:cBhvr>
                                        <p:cTn id="154" dur="500"/>
                                        <p:tgtEl>
                                          <p:spTgt spid="138"/>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143"/>
                                        </p:tgtEl>
                                        <p:attrNameLst>
                                          <p:attrName>style.visibility</p:attrName>
                                        </p:attrNameLst>
                                      </p:cBhvr>
                                      <p:to>
                                        <p:strVal val="visible"/>
                                      </p:to>
                                    </p:set>
                                    <p:animEffect transition="in" filter="fade">
                                      <p:cBhvr>
                                        <p:cTn id="159" dur="500"/>
                                        <p:tgtEl>
                                          <p:spTgt spid="143"/>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176"/>
                                        </p:tgtEl>
                                        <p:attrNameLst>
                                          <p:attrName>style.visibility</p:attrName>
                                        </p:attrNameLst>
                                      </p:cBhvr>
                                      <p:to>
                                        <p:strVal val="visible"/>
                                      </p:to>
                                    </p:set>
                                    <p:animEffect transition="in" filter="fade">
                                      <p:cBhvr>
                                        <p:cTn id="164" dur="500"/>
                                        <p:tgtEl>
                                          <p:spTgt spid="176"/>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88"/>
                                        </p:tgtEl>
                                        <p:attrNameLst>
                                          <p:attrName>style.visibility</p:attrName>
                                        </p:attrNameLst>
                                      </p:cBhvr>
                                      <p:to>
                                        <p:strVal val="visible"/>
                                      </p:to>
                                    </p:set>
                                    <p:animEffect transition="in" filter="fade">
                                      <p:cBhvr>
                                        <p:cTn id="16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6" grpId="0" animBg="1"/>
      <p:bldP spid="39" grpId="0" animBg="1"/>
      <p:bldP spid="40" grpId="0" animBg="1"/>
      <p:bldP spid="42" grpId="0"/>
      <p:bldP spid="46" grpId="0"/>
      <p:bldP spid="47" grpId="0"/>
      <p:bldP spid="68" grpId="0" animBg="1"/>
      <p:bldP spid="75" grpId="0"/>
      <p:bldP spid="76" grpId="0"/>
      <p:bldP spid="80" grpId="0" animBg="1"/>
      <p:bldP spid="83" grpId="0"/>
      <p:bldP spid="85" grpId="0" animBg="1"/>
      <p:bldP spid="100" grpId="0" animBg="1"/>
      <p:bldP spid="108" grpId="0" animBg="1"/>
      <p:bldP spid="115" grpId="0" animBg="1"/>
      <p:bldP spid="138" grpId="0" animBg="1"/>
      <p:bldP spid="148" grpId="0" animBg="1"/>
      <p:bldP spid="159" grpId="0" animBg="1"/>
      <p:bldP spid="188" grpId="0"/>
      <p:bldP spid="189" grpId="0"/>
      <p:bldP spid="190" grpId="0"/>
      <p:bldP spid="19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1066800" y="615298"/>
            <a:ext cx="10058400" cy="1371600"/>
          </a:xfrm>
        </p:spPr>
        <p:txBody>
          <a:bodyPr/>
          <a:lstStyle/>
          <a:p>
            <a:r>
              <a:rPr lang="en-PH" dirty="0"/>
              <a:t>USE CASE DIAGRAM</a:t>
            </a:r>
          </a:p>
        </p:txBody>
      </p:sp>
      <p:sp>
        <p:nvSpPr>
          <p:cNvPr id="7" name="Rectangle 6">
            <a:extLst>
              <a:ext uri="{FF2B5EF4-FFF2-40B4-BE49-F238E27FC236}">
                <a16:creationId xmlns:a16="http://schemas.microsoft.com/office/drawing/2014/main" id="{B1D9ACC9-AEA1-4222-8917-46E85CCFCD81}"/>
              </a:ext>
            </a:extLst>
          </p:cNvPr>
          <p:cNvSpPr/>
          <p:nvPr/>
        </p:nvSpPr>
        <p:spPr>
          <a:xfrm>
            <a:off x="2284991" y="1519237"/>
            <a:ext cx="6960870" cy="47910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Smiley Face 7">
            <a:extLst>
              <a:ext uri="{FF2B5EF4-FFF2-40B4-BE49-F238E27FC236}">
                <a16:creationId xmlns:a16="http://schemas.microsoft.com/office/drawing/2014/main" id="{CE7849B6-3F6E-43C5-AC58-8A34354FCB42}"/>
              </a:ext>
            </a:extLst>
          </p:cNvPr>
          <p:cNvSpPr/>
          <p:nvPr/>
        </p:nvSpPr>
        <p:spPr>
          <a:xfrm>
            <a:off x="1143001" y="2838450"/>
            <a:ext cx="657224" cy="59055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48DF9D9-4E09-4664-8115-F8B552C6B5E3}"/>
              </a:ext>
            </a:extLst>
          </p:cNvPr>
          <p:cNvCxnSpPr>
            <a:stCxn id="8" idx="4"/>
          </p:cNvCxnSpPr>
          <p:nvPr/>
        </p:nvCxnSpPr>
        <p:spPr>
          <a:xfrm>
            <a:off x="1471613" y="3429000"/>
            <a:ext cx="61913" cy="87630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9E03856-0176-4D04-B67D-25775230A58D}"/>
              </a:ext>
            </a:extLst>
          </p:cNvPr>
          <p:cNvCxnSpPr>
            <a:cxnSpLocks/>
          </p:cNvCxnSpPr>
          <p:nvPr/>
        </p:nvCxnSpPr>
        <p:spPr>
          <a:xfrm>
            <a:off x="1533526" y="4305299"/>
            <a:ext cx="400174" cy="371475"/>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082BBE-2E78-4797-8C9B-5E285C4FCD2B}"/>
              </a:ext>
            </a:extLst>
          </p:cNvPr>
          <p:cNvCxnSpPr>
            <a:cxnSpLocks/>
          </p:cNvCxnSpPr>
          <p:nvPr/>
        </p:nvCxnSpPr>
        <p:spPr>
          <a:xfrm flipH="1">
            <a:off x="1261142" y="4305299"/>
            <a:ext cx="272384" cy="37147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98EA3D6-168D-42A7-8681-9BB34E9CE437}"/>
              </a:ext>
            </a:extLst>
          </p:cNvPr>
          <p:cNvCxnSpPr>
            <a:cxnSpLocks/>
          </p:cNvCxnSpPr>
          <p:nvPr/>
        </p:nvCxnSpPr>
        <p:spPr>
          <a:xfrm>
            <a:off x="1143000" y="3736666"/>
            <a:ext cx="744209" cy="0"/>
          </a:xfrm>
          <a:prstGeom prst="line">
            <a:avLst/>
          </a:prstGeom>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0980E13E-C266-4774-B1BB-11996DCF812B}"/>
              </a:ext>
            </a:extLst>
          </p:cNvPr>
          <p:cNvSpPr txBox="1"/>
          <p:nvPr/>
        </p:nvSpPr>
        <p:spPr>
          <a:xfrm>
            <a:off x="10096947" y="3223488"/>
            <a:ext cx="1209228" cy="369332"/>
          </a:xfrm>
          <a:prstGeom prst="rect">
            <a:avLst/>
          </a:prstGeom>
          <a:noFill/>
        </p:spPr>
        <p:txBody>
          <a:bodyPr wrap="square" rtlCol="0">
            <a:spAutoFit/>
          </a:bodyPr>
          <a:lstStyle/>
          <a:p>
            <a:r>
              <a:rPr lang="en-US" dirty="0"/>
              <a:t>Artisan</a:t>
            </a:r>
          </a:p>
        </p:txBody>
      </p:sp>
      <p:sp>
        <p:nvSpPr>
          <p:cNvPr id="33" name="Oval 32">
            <a:extLst>
              <a:ext uri="{FF2B5EF4-FFF2-40B4-BE49-F238E27FC236}">
                <a16:creationId xmlns:a16="http://schemas.microsoft.com/office/drawing/2014/main" id="{21C0F236-A9C2-4A3F-A99A-8BB6B7624BEA}"/>
              </a:ext>
            </a:extLst>
          </p:cNvPr>
          <p:cNvSpPr/>
          <p:nvPr/>
        </p:nvSpPr>
        <p:spPr>
          <a:xfrm>
            <a:off x="2850891" y="1911166"/>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Login / Logout Account</a:t>
            </a:r>
          </a:p>
        </p:txBody>
      </p:sp>
      <p:sp>
        <p:nvSpPr>
          <p:cNvPr id="34" name="Oval 33">
            <a:extLst>
              <a:ext uri="{FF2B5EF4-FFF2-40B4-BE49-F238E27FC236}">
                <a16:creationId xmlns:a16="http://schemas.microsoft.com/office/drawing/2014/main" id="{7DE70090-882C-4C5A-ACE8-681F4255BDF4}"/>
              </a:ext>
            </a:extLst>
          </p:cNvPr>
          <p:cNvSpPr/>
          <p:nvPr/>
        </p:nvSpPr>
        <p:spPr>
          <a:xfrm>
            <a:off x="2850892" y="2744416"/>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Register Account</a:t>
            </a:r>
          </a:p>
        </p:txBody>
      </p:sp>
      <p:sp>
        <p:nvSpPr>
          <p:cNvPr id="35" name="Oval 34">
            <a:extLst>
              <a:ext uri="{FF2B5EF4-FFF2-40B4-BE49-F238E27FC236}">
                <a16:creationId xmlns:a16="http://schemas.microsoft.com/office/drawing/2014/main" id="{5004ACAB-9790-484F-94E7-2EDD9288FF58}"/>
              </a:ext>
            </a:extLst>
          </p:cNvPr>
          <p:cNvSpPr/>
          <p:nvPr/>
        </p:nvSpPr>
        <p:spPr>
          <a:xfrm>
            <a:off x="2850893" y="3617726"/>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Customize Plushie Design</a:t>
            </a:r>
          </a:p>
        </p:txBody>
      </p:sp>
      <p:sp>
        <p:nvSpPr>
          <p:cNvPr id="36" name="Oval 35">
            <a:extLst>
              <a:ext uri="{FF2B5EF4-FFF2-40B4-BE49-F238E27FC236}">
                <a16:creationId xmlns:a16="http://schemas.microsoft.com/office/drawing/2014/main" id="{64635322-062A-461B-BDB6-1EB4150AD764}"/>
              </a:ext>
            </a:extLst>
          </p:cNvPr>
          <p:cNvSpPr/>
          <p:nvPr/>
        </p:nvSpPr>
        <p:spPr>
          <a:xfrm>
            <a:off x="2850894" y="4491036"/>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Browse Pre-made Plushies</a:t>
            </a:r>
          </a:p>
        </p:txBody>
      </p:sp>
      <p:sp>
        <p:nvSpPr>
          <p:cNvPr id="37" name="Oval 36">
            <a:extLst>
              <a:ext uri="{FF2B5EF4-FFF2-40B4-BE49-F238E27FC236}">
                <a16:creationId xmlns:a16="http://schemas.microsoft.com/office/drawing/2014/main" id="{0618225E-665A-4523-8CC5-47B29E506B5A}"/>
              </a:ext>
            </a:extLst>
          </p:cNvPr>
          <p:cNvSpPr/>
          <p:nvPr/>
        </p:nvSpPr>
        <p:spPr>
          <a:xfrm>
            <a:off x="2850891" y="5305047"/>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Track Order</a:t>
            </a:r>
          </a:p>
        </p:txBody>
      </p:sp>
      <p:sp>
        <p:nvSpPr>
          <p:cNvPr id="38" name="Oval 37">
            <a:extLst>
              <a:ext uri="{FF2B5EF4-FFF2-40B4-BE49-F238E27FC236}">
                <a16:creationId xmlns:a16="http://schemas.microsoft.com/office/drawing/2014/main" id="{71B13C14-C4ED-4FF9-A0D8-68924660A5C1}"/>
              </a:ext>
            </a:extLst>
          </p:cNvPr>
          <p:cNvSpPr/>
          <p:nvPr/>
        </p:nvSpPr>
        <p:spPr>
          <a:xfrm>
            <a:off x="4583405" y="3678501"/>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View Order	</a:t>
            </a:r>
          </a:p>
        </p:txBody>
      </p:sp>
      <p:sp>
        <p:nvSpPr>
          <p:cNvPr id="39" name="Oval 38">
            <a:extLst>
              <a:ext uri="{FF2B5EF4-FFF2-40B4-BE49-F238E27FC236}">
                <a16:creationId xmlns:a16="http://schemas.microsoft.com/office/drawing/2014/main" id="{0A10B439-6010-4D54-963F-FD7A6D7CFBF2}"/>
              </a:ext>
            </a:extLst>
          </p:cNvPr>
          <p:cNvSpPr/>
          <p:nvPr/>
        </p:nvSpPr>
        <p:spPr>
          <a:xfrm>
            <a:off x="6239773" y="3486912"/>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Check Out</a:t>
            </a:r>
          </a:p>
        </p:txBody>
      </p:sp>
      <p:sp>
        <p:nvSpPr>
          <p:cNvPr id="40" name="Oval 39">
            <a:extLst>
              <a:ext uri="{FF2B5EF4-FFF2-40B4-BE49-F238E27FC236}">
                <a16:creationId xmlns:a16="http://schemas.microsoft.com/office/drawing/2014/main" id="{BA39ECFE-640B-47AF-A2DC-22F8BA1C54B7}"/>
              </a:ext>
            </a:extLst>
          </p:cNvPr>
          <p:cNvSpPr/>
          <p:nvPr/>
        </p:nvSpPr>
        <p:spPr>
          <a:xfrm>
            <a:off x="6872402" y="2384907"/>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Receive Plushie Design Specification</a:t>
            </a:r>
          </a:p>
        </p:txBody>
      </p:sp>
      <p:sp>
        <p:nvSpPr>
          <p:cNvPr id="41" name="Oval 40">
            <a:extLst>
              <a:ext uri="{FF2B5EF4-FFF2-40B4-BE49-F238E27FC236}">
                <a16:creationId xmlns:a16="http://schemas.microsoft.com/office/drawing/2014/main" id="{8B8F527C-C375-4331-864A-0F52C9401949}"/>
              </a:ext>
            </a:extLst>
          </p:cNvPr>
          <p:cNvSpPr/>
          <p:nvPr/>
        </p:nvSpPr>
        <p:spPr>
          <a:xfrm>
            <a:off x="5765424" y="4301030"/>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Manage Account</a:t>
            </a:r>
          </a:p>
        </p:txBody>
      </p:sp>
      <p:sp>
        <p:nvSpPr>
          <p:cNvPr id="42" name="Oval 41">
            <a:extLst>
              <a:ext uri="{FF2B5EF4-FFF2-40B4-BE49-F238E27FC236}">
                <a16:creationId xmlns:a16="http://schemas.microsoft.com/office/drawing/2014/main" id="{F75E932F-FF3B-4C12-A37B-43F80283ECFB}"/>
              </a:ext>
            </a:extLst>
          </p:cNvPr>
          <p:cNvSpPr/>
          <p:nvPr/>
        </p:nvSpPr>
        <p:spPr>
          <a:xfrm>
            <a:off x="5765425" y="5508452"/>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Add and Remove Plushie Design</a:t>
            </a:r>
          </a:p>
        </p:txBody>
      </p:sp>
      <p:sp>
        <p:nvSpPr>
          <p:cNvPr id="43" name="Smiley Face 42">
            <a:extLst>
              <a:ext uri="{FF2B5EF4-FFF2-40B4-BE49-F238E27FC236}">
                <a16:creationId xmlns:a16="http://schemas.microsoft.com/office/drawing/2014/main" id="{C023DD73-17AB-4632-BFC8-4F1CC035A731}"/>
              </a:ext>
            </a:extLst>
          </p:cNvPr>
          <p:cNvSpPr/>
          <p:nvPr/>
        </p:nvSpPr>
        <p:spPr>
          <a:xfrm>
            <a:off x="10123278" y="1215106"/>
            <a:ext cx="657224" cy="59055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12AF7E6B-04E7-4BB7-84C7-5788D7B2B928}"/>
              </a:ext>
            </a:extLst>
          </p:cNvPr>
          <p:cNvCxnSpPr>
            <a:stCxn id="43" idx="4"/>
          </p:cNvCxnSpPr>
          <p:nvPr/>
        </p:nvCxnSpPr>
        <p:spPr>
          <a:xfrm>
            <a:off x="10451890" y="1805656"/>
            <a:ext cx="61913" cy="87630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0CF1299-A03A-493F-81A6-632FD41B48B2}"/>
              </a:ext>
            </a:extLst>
          </p:cNvPr>
          <p:cNvCxnSpPr>
            <a:cxnSpLocks/>
          </p:cNvCxnSpPr>
          <p:nvPr/>
        </p:nvCxnSpPr>
        <p:spPr>
          <a:xfrm>
            <a:off x="10513803" y="2681955"/>
            <a:ext cx="400174" cy="371475"/>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4375440F-CB5F-48E6-B637-71E69E07EF37}"/>
              </a:ext>
            </a:extLst>
          </p:cNvPr>
          <p:cNvCxnSpPr>
            <a:cxnSpLocks/>
          </p:cNvCxnSpPr>
          <p:nvPr/>
        </p:nvCxnSpPr>
        <p:spPr>
          <a:xfrm flipH="1">
            <a:off x="10241419" y="2681955"/>
            <a:ext cx="272384" cy="37147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B083D1-D7CE-44C8-B1D9-A58F18DBC80C}"/>
              </a:ext>
            </a:extLst>
          </p:cNvPr>
          <p:cNvCxnSpPr>
            <a:cxnSpLocks/>
          </p:cNvCxnSpPr>
          <p:nvPr/>
        </p:nvCxnSpPr>
        <p:spPr>
          <a:xfrm>
            <a:off x="10123277" y="2113322"/>
            <a:ext cx="744209" cy="0"/>
          </a:xfrm>
          <a:prstGeom prst="line">
            <a:avLst/>
          </a:prstGeom>
        </p:spPr>
        <p:style>
          <a:lnRef idx="1">
            <a:schemeClr val="dk1"/>
          </a:lnRef>
          <a:fillRef idx="0">
            <a:schemeClr val="dk1"/>
          </a:fillRef>
          <a:effectRef idx="0">
            <a:schemeClr val="dk1"/>
          </a:effectRef>
          <a:fontRef idx="minor">
            <a:schemeClr val="tx1"/>
          </a:fontRef>
        </p:style>
      </p:cxnSp>
      <p:sp>
        <p:nvSpPr>
          <p:cNvPr id="51" name="Smiley Face 50">
            <a:extLst>
              <a:ext uri="{FF2B5EF4-FFF2-40B4-BE49-F238E27FC236}">
                <a16:creationId xmlns:a16="http://schemas.microsoft.com/office/drawing/2014/main" id="{A1BD2EE0-BA9D-425A-9F2A-BB3A11A919C6}"/>
              </a:ext>
            </a:extLst>
          </p:cNvPr>
          <p:cNvSpPr/>
          <p:nvPr/>
        </p:nvSpPr>
        <p:spPr>
          <a:xfrm>
            <a:off x="10170829" y="3900486"/>
            <a:ext cx="657224" cy="59055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C4D539FD-26E6-4924-AD5F-7D968B890208}"/>
              </a:ext>
            </a:extLst>
          </p:cNvPr>
          <p:cNvCxnSpPr>
            <a:stCxn id="51" idx="4"/>
          </p:cNvCxnSpPr>
          <p:nvPr/>
        </p:nvCxnSpPr>
        <p:spPr>
          <a:xfrm>
            <a:off x="10499441" y="4491036"/>
            <a:ext cx="61913" cy="87630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89F6358-D173-4340-AD87-CA5E8927C6D8}"/>
              </a:ext>
            </a:extLst>
          </p:cNvPr>
          <p:cNvCxnSpPr>
            <a:cxnSpLocks/>
          </p:cNvCxnSpPr>
          <p:nvPr/>
        </p:nvCxnSpPr>
        <p:spPr>
          <a:xfrm>
            <a:off x="10561354" y="5367335"/>
            <a:ext cx="400174" cy="371475"/>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F2513DB-401A-4C9D-9D4B-2FD01B6ECF6E}"/>
              </a:ext>
            </a:extLst>
          </p:cNvPr>
          <p:cNvCxnSpPr>
            <a:cxnSpLocks/>
          </p:cNvCxnSpPr>
          <p:nvPr/>
        </p:nvCxnSpPr>
        <p:spPr>
          <a:xfrm flipH="1">
            <a:off x="10288970" y="5367335"/>
            <a:ext cx="272384" cy="371475"/>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C507EA4-7466-4359-B8E3-CE27F9A5D459}"/>
              </a:ext>
            </a:extLst>
          </p:cNvPr>
          <p:cNvCxnSpPr>
            <a:cxnSpLocks/>
          </p:cNvCxnSpPr>
          <p:nvPr/>
        </p:nvCxnSpPr>
        <p:spPr>
          <a:xfrm>
            <a:off x="10170828" y="4798702"/>
            <a:ext cx="744209" cy="0"/>
          </a:xfrm>
          <a:prstGeom prst="line">
            <a:avLst/>
          </a:prstGeom>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3E90F271-BEE7-405B-B3C3-9BBCBB218CCB}"/>
              </a:ext>
            </a:extLst>
          </p:cNvPr>
          <p:cNvSpPr txBox="1"/>
          <p:nvPr/>
        </p:nvSpPr>
        <p:spPr>
          <a:xfrm>
            <a:off x="1242446" y="4723898"/>
            <a:ext cx="866900" cy="369332"/>
          </a:xfrm>
          <a:prstGeom prst="rect">
            <a:avLst/>
          </a:prstGeom>
          <a:noFill/>
        </p:spPr>
        <p:txBody>
          <a:bodyPr wrap="square" rtlCol="0">
            <a:spAutoFit/>
          </a:bodyPr>
          <a:lstStyle/>
          <a:p>
            <a:r>
              <a:rPr lang="en-US" dirty="0"/>
              <a:t>User</a:t>
            </a:r>
          </a:p>
        </p:txBody>
      </p:sp>
      <p:sp>
        <p:nvSpPr>
          <p:cNvPr id="57" name="TextBox 56">
            <a:extLst>
              <a:ext uri="{FF2B5EF4-FFF2-40B4-BE49-F238E27FC236}">
                <a16:creationId xmlns:a16="http://schemas.microsoft.com/office/drawing/2014/main" id="{D859181A-A9F8-478A-BE80-B9432F335D11}"/>
              </a:ext>
            </a:extLst>
          </p:cNvPr>
          <p:cNvSpPr txBox="1"/>
          <p:nvPr/>
        </p:nvSpPr>
        <p:spPr>
          <a:xfrm>
            <a:off x="10155371" y="5935968"/>
            <a:ext cx="1209228" cy="369332"/>
          </a:xfrm>
          <a:prstGeom prst="rect">
            <a:avLst/>
          </a:prstGeom>
          <a:noFill/>
        </p:spPr>
        <p:txBody>
          <a:bodyPr wrap="square" rtlCol="0">
            <a:spAutoFit/>
          </a:bodyPr>
          <a:lstStyle/>
          <a:p>
            <a:r>
              <a:rPr lang="en-US" dirty="0"/>
              <a:t>Admin</a:t>
            </a:r>
          </a:p>
        </p:txBody>
      </p:sp>
      <p:sp>
        <p:nvSpPr>
          <p:cNvPr id="58" name="TextBox 57">
            <a:extLst>
              <a:ext uri="{FF2B5EF4-FFF2-40B4-BE49-F238E27FC236}">
                <a16:creationId xmlns:a16="http://schemas.microsoft.com/office/drawing/2014/main" id="{08469093-6EC5-477B-9F23-CA80550933C7}"/>
              </a:ext>
            </a:extLst>
          </p:cNvPr>
          <p:cNvSpPr txBox="1"/>
          <p:nvPr/>
        </p:nvSpPr>
        <p:spPr>
          <a:xfrm>
            <a:off x="4480695" y="1536781"/>
            <a:ext cx="2000721" cy="369332"/>
          </a:xfrm>
          <a:prstGeom prst="rect">
            <a:avLst/>
          </a:prstGeom>
          <a:noFill/>
        </p:spPr>
        <p:txBody>
          <a:bodyPr wrap="square" rtlCol="0">
            <a:spAutoFit/>
          </a:bodyPr>
          <a:lstStyle/>
          <a:p>
            <a:pPr algn="ctr"/>
            <a:r>
              <a:rPr lang="en-US" dirty="0"/>
              <a:t>E-Plushie Web</a:t>
            </a:r>
          </a:p>
        </p:txBody>
      </p:sp>
      <p:cxnSp>
        <p:nvCxnSpPr>
          <p:cNvPr id="60" name="Straight Connector 59">
            <a:extLst>
              <a:ext uri="{FF2B5EF4-FFF2-40B4-BE49-F238E27FC236}">
                <a16:creationId xmlns:a16="http://schemas.microsoft.com/office/drawing/2014/main" id="{07FCB6A5-8811-4FB4-AB28-D0BF253A5B00}"/>
              </a:ext>
            </a:extLst>
          </p:cNvPr>
          <p:cNvCxnSpPr>
            <a:cxnSpLocks/>
            <a:endCxn id="33" idx="2"/>
          </p:cNvCxnSpPr>
          <p:nvPr/>
        </p:nvCxnSpPr>
        <p:spPr>
          <a:xfrm flipV="1">
            <a:off x="1925924" y="2208215"/>
            <a:ext cx="924967" cy="152845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FE3BE0AE-B172-411F-9F4A-DE702E8D0B32}"/>
              </a:ext>
            </a:extLst>
          </p:cNvPr>
          <p:cNvCxnSpPr>
            <a:cxnSpLocks/>
            <a:endCxn id="34" idx="2"/>
          </p:cNvCxnSpPr>
          <p:nvPr/>
        </p:nvCxnSpPr>
        <p:spPr>
          <a:xfrm flipV="1">
            <a:off x="1908092" y="3041465"/>
            <a:ext cx="942800" cy="715646"/>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D64F900C-2814-4019-AC2A-5D36388F17CB}"/>
              </a:ext>
            </a:extLst>
          </p:cNvPr>
          <p:cNvCxnSpPr>
            <a:cxnSpLocks/>
            <a:endCxn id="35" idx="2"/>
          </p:cNvCxnSpPr>
          <p:nvPr/>
        </p:nvCxnSpPr>
        <p:spPr>
          <a:xfrm>
            <a:off x="1908092" y="3757111"/>
            <a:ext cx="942801" cy="157664"/>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0686882A-E2AA-441C-849A-84C59EB029EF}"/>
              </a:ext>
            </a:extLst>
          </p:cNvPr>
          <p:cNvCxnSpPr>
            <a:cxnSpLocks/>
            <a:endCxn id="36" idx="2"/>
          </p:cNvCxnSpPr>
          <p:nvPr/>
        </p:nvCxnSpPr>
        <p:spPr>
          <a:xfrm>
            <a:off x="1925924" y="3757111"/>
            <a:ext cx="924970" cy="1030974"/>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6A68760B-F469-4ED1-B4FF-85B8E730EE30}"/>
              </a:ext>
            </a:extLst>
          </p:cNvPr>
          <p:cNvCxnSpPr>
            <a:cxnSpLocks/>
            <a:endCxn id="37" idx="2"/>
          </p:cNvCxnSpPr>
          <p:nvPr/>
        </p:nvCxnSpPr>
        <p:spPr>
          <a:xfrm>
            <a:off x="1914554" y="3757111"/>
            <a:ext cx="936337" cy="1844985"/>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85F093EE-7B92-4CB4-AF37-3BEC3505296A}"/>
              </a:ext>
            </a:extLst>
          </p:cNvPr>
          <p:cNvCxnSpPr>
            <a:cxnSpLocks/>
            <a:stCxn id="35" idx="6"/>
            <a:endCxn id="38" idx="2"/>
          </p:cNvCxnSpPr>
          <p:nvPr/>
        </p:nvCxnSpPr>
        <p:spPr>
          <a:xfrm>
            <a:off x="4212968" y="3914775"/>
            <a:ext cx="370437" cy="60775"/>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7738D927-2F60-4792-9EF2-ED3445E692BF}"/>
              </a:ext>
            </a:extLst>
          </p:cNvPr>
          <p:cNvCxnSpPr>
            <a:cxnSpLocks/>
            <a:stCxn id="38" idx="6"/>
            <a:endCxn id="39" idx="2"/>
          </p:cNvCxnSpPr>
          <p:nvPr/>
        </p:nvCxnSpPr>
        <p:spPr>
          <a:xfrm flipV="1">
            <a:off x="5945480" y="3783961"/>
            <a:ext cx="294293" cy="191589"/>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124E03ED-FC0B-495D-A69C-83C09E468AFF}"/>
              </a:ext>
            </a:extLst>
          </p:cNvPr>
          <p:cNvCxnSpPr>
            <a:cxnSpLocks/>
            <a:endCxn id="33" idx="6"/>
          </p:cNvCxnSpPr>
          <p:nvPr/>
        </p:nvCxnSpPr>
        <p:spPr>
          <a:xfrm flipH="1">
            <a:off x="4212966" y="1986898"/>
            <a:ext cx="5824387" cy="221317"/>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6604B7B0-5213-42E4-9EBA-EE9DC317B042}"/>
              </a:ext>
            </a:extLst>
          </p:cNvPr>
          <p:cNvCxnSpPr>
            <a:cxnSpLocks/>
            <a:endCxn id="40" idx="6"/>
          </p:cNvCxnSpPr>
          <p:nvPr/>
        </p:nvCxnSpPr>
        <p:spPr>
          <a:xfrm flipH="1">
            <a:off x="8234477" y="1999885"/>
            <a:ext cx="1777806" cy="682071"/>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B2E0C97C-2615-4A6B-A4C8-4A3737849089}"/>
              </a:ext>
            </a:extLst>
          </p:cNvPr>
          <p:cNvCxnSpPr>
            <a:cxnSpLocks/>
            <a:endCxn id="33" idx="5"/>
          </p:cNvCxnSpPr>
          <p:nvPr/>
        </p:nvCxnSpPr>
        <p:spPr>
          <a:xfrm flipH="1" flipV="1">
            <a:off x="4013495" y="2418260"/>
            <a:ext cx="6141876" cy="1531935"/>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3A24DA85-FEBE-496C-ADB1-9D4501A13258}"/>
              </a:ext>
            </a:extLst>
          </p:cNvPr>
          <p:cNvCxnSpPr>
            <a:cxnSpLocks/>
            <a:endCxn id="41" idx="6"/>
          </p:cNvCxnSpPr>
          <p:nvPr/>
        </p:nvCxnSpPr>
        <p:spPr>
          <a:xfrm flipH="1">
            <a:off x="7127499" y="3954710"/>
            <a:ext cx="3043329" cy="643369"/>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957B9F30-3687-4EA7-BC62-387BE716D15B}"/>
              </a:ext>
            </a:extLst>
          </p:cNvPr>
          <p:cNvCxnSpPr>
            <a:cxnSpLocks/>
            <a:endCxn id="42" idx="6"/>
          </p:cNvCxnSpPr>
          <p:nvPr/>
        </p:nvCxnSpPr>
        <p:spPr>
          <a:xfrm flipH="1">
            <a:off x="7127500" y="3941121"/>
            <a:ext cx="3043328" cy="186438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DDE1E216-DE4A-4FC8-A464-91355D278C8E}"/>
              </a:ext>
            </a:extLst>
          </p:cNvPr>
          <p:cNvCxnSpPr>
            <a:cxnSpLocks/>
            <a:endCxn id="37" idx="6"/>
          </p:cNvCxnSpPr>
          <p:nvPr/>
        </p:nvCxnSpPr>
        <p:spPr>
          <a:xfrm flipH="1">
            <a:off x="4212966" y="3950195"/>
            <a:ext cx="5932792" cy="1651901"/>
          </a:xfrm>
          <a:prstGeom prst="line">
            <a:avLst/>
          </a:prstGeom>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6C45D91F-4245-446E-887F-FC33D5742849}"/>
              </a:ext>
            </a:extLst>
          </p:cNvPr>
          <p:cNvCxnSpPr>
            <a:cxnSpLocks/>
            <a:stCxn id="36" idx="6"/>
            <a:endCxn id="38" idx="2"/>
          </p:cNvCxnSpPr>
          <p:nvPr/>
        </p:nvCxnSpPr>
        <p:spPr>
          <a:xfrm flipV="1">
            <a:off x="4212969" y="3975550"/>
            <a:ext cx="370436" cy="81253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7923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40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fade">
                                      <p:cBhvr>
                                        <p:cTn id="76" dur="500"/>
                                        <p:tgtEl>
                                          <p:spTgt spid="106"/>
                                        </p:tgtEl>
                                      </p:cBhvr>
                                    </p:animEffect>
                                  </p:childTnLst>
                                </p:cTn>
                              </p:par>
                              <p:par>
                                <p:cTn id="77" presetID="10" presetClass="entr" presetSubtype="0"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500"/>
                                        <p:tgtEl>
                                          <p:spTgt spid="7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500"/>
                                        <p:tgtEl>
                                          <p:spTgt spid="3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par>
                                <p:cTn id="96" presetID="10" presetClass="entr" presetSubtype="0"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500"/>
                                        <p:tgtEl>
                                          <p:spTgt spid="43"/>
                                        </p:tgtEl>
                                      </p:cBhvr>
                                    </p:animEffect>
                                  </p:childTnLst>
                                </p:cTn>
                              </p:par>
                              <p:par>
                                <p:cTn id="102" presetID="10" presetClass="entr" presetSubtype="0" fill="hold"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fade">
                                      <p:cBhvr>
                                        <p:cTn id="104" dur="500"/>
                                        <p:tgtEl>
                                          <p:spTgt spid="47"/>
                                        </p:tgtEl>
                                      </p:cBhvr>
                                    </p:animEffect>
                                  </p:childTnLst>
                                </p:cTn>
                              </p:par>
                              <p:par>
                                <p:cTn id="105" presetID="10" presetClass="entr" presetSubtype="0" fill="hold"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500"/>
                                        <p:tgtEl>
                                          <p:spTgt spid="4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89"/>
                                        </p:tgtEl>
                                        <p:attrNameLst>
                                          <p:attrName>style.visibility</p:attrName>
                                        </p:attrNameLst>
                                      </p:cBhvr>
                                      <p:to>
                                        <p:strVal val="visible"/>
                                      </p:to>
                                    </p:set>
                                    <p:animEffect transition="in" filter="fade">
                                      <p:cBhvr>
                                        <p:cTn id="120" dur="500"/>
                                        <p:tgtEl>
                                          <p:spTgt spid="8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52"/>
                                        </p:tgtEl>
                                        <p:attrNameLst>
                                          <p:attrName>style.visibility</p:attrName>
                                        </p:attrNameLst>
                                      </p:cBhvr>
                                      <p:to>
                                        <p:strVal val="visible"/>
                                      </p:to>
                                    </p:set>
                                    <p:animEffect transition="in" filter="fade">
                                      <p:cBhvr>
                                        <p:cTn id="128" dur="500"/>
                                        <p:tgtEl>
                                          <p:spTgt spid="52"/>
                                        </p:tgtEl>
                                      </p:cBhvr>
                                    </p:animEffect>
                                  </p:childTnLst>
                                </p:cTn>
                              </p:par>
                              <p:par>
                                <p:cTn id="129" presetID="10" presetClass="entr" presetSubtype="0" fill="hold" nodeType="with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fade">
                                      <p:cBhvr>
                                        <p:cTn id="131" dur="500"/>
                                        <p:tgtEl>
                                          <p:spTgt spid="53"/>
                                        </p:tgtEl>
                                      </p:cBhvr>
                                    </p:animEffect>
                                  </p:childTnLst>
                                </p:cTn>
                              </p:par>
                              <p:par>
                                <p:cTn id="132" presetID="10" presetClass="entr" presetSubtype="0" fill="hold" nodeType="withEffect">
                                  <p:stCondLst>
                                    <p:cond delay="0"/>
                                  </p:stCondLst>
                                  <p:childTnLst>
                                    <p:set>
                                      <p:cBhvr>
                                        <p:cTn id="133" dur="1" fill="hold">
                                          <p:stCondLst>
                                            <p:cond delay="0"/>
                                          </p:stCondLst>
                                        </p:cTn>
                                        <p:tgtEl>
                                          <p:spTgt spid="54"/>
                                        </p:tgtEl>
                                        <p:attrNameLst>
                                          <p:attrName>style.visibility</p:attrName>
                                        </p:attrNameLst>
                                      </p:cBhvr>
                                      <p:to>
                                        <p:strVal val="visible"/>
                                      </p:to>
                                    </p:set>
                                    <p:animEffect transition="in" filter="fade">
                                      <p:cBhvr>
                                        <p:cTn id="134" dur="500"/>
                                        <p:tgtEl>
                                          <p:spTgt spid="54"/>
                                        </p:tgtEl>
                                      </p:cBhvr>
                                    </p:animEffect>
                                  </p:childTnLst>
                                </p:cTn>
                              </p:par>
                              <p:par>
                                <p:cTn id="135" presetID="10" presetClass="entr" presetSubtype="0" fill="hold" nodeType="withEffect">
                                  <p:stCondLst>
                                    <p:cond delay="0"/>
                                  </p:stCondLst>
                                  <p:childTnLst>
                                    <p:set>
                                      <p:cBhvr>
                                        <p:cTn id="136" dur="1" fill="hold">
                                          <p:stCondLst>
                                            <p:cond delay="0"/>
                                          </p:stCondLst>
                                        </p:cTn>
                                        <p:tgtEl>
                                          <p:spTgt spid="55"/>
                                        </p:tgtEl>
                                        <p:attrNameLst>
                                          <p:attrName>style.visibility</p:attrName>
                                        </p:attrNameLst>
                                      </p:cBhvr>
                                      <p:to>
                                        <p:strVal val="visible"/>
                                      </p:to>
                                    </p:set>
                                    <p:animEffect transition="in" filter="fade">
                                      <p:cBhvr>
                                        <p:cTn id="137" dur="500"/>
                                        <p:tgtEl>
                                          <p:spTgt spid="55"/>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7"/>
                                        </p:tgtEl>
                                        <p:attrNameLst>
                                          <p:attrName>style.visibility</p:attrName>
                                        </p:attrNameLst>
                                      </p:cBhvr>
                                      <p:to>
                                        <p:strVal val="visible"/>
                                      </p:to>
                                    </p:set>
                                    <p:animEffect transition="in" filter="fade">
                                      <p:cBhvr>
                                        <p:cTn id="140" dur="500"/>
                                        <p:tgtEl>
                                          <p:spTgt spid="5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1"/>
                                        </p:tgtEl>
                                        <p:attrNameLst>
                                          <p:attrName>style.visibility</p:attrName>
                                        </p:attrNameLst>
                                      </p:cBhvr>
                                      <p:to>
                                        <p:strVal val="visible"/>
                                      </p:to>
                                    </p:set>
                                    <p:animEffect transition="in" filter="fade">
                                      <p:cBhvr>
                                        <p:cTn id="143" dur="500"/>
                                        <p:tgtEl>
                                          <p:spTgt spid="51"/>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92"/>
                                        </p:tgtEl>
                                        <p:attrNameLst>
                                          <p:attrName>style.visibility</p:attrName>
                                        </p:attrNameLst>
                                      </p:cBhvr>
                                      <p:to>
                                        <p:strVal val="visible"/>
                                      </p:to>
                                    </p:set>
                                    <p:animEffect transition="in" filter="fade">
                                      <p:cBhvr>
                                        <p:cTn id="148" dur="500"/>
                                        <p:tgtEl>
                                          <p:spTgt spid="92"/>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01"/>
                                        </p:tgtEl>
                                        <p:attrNameLst>
                                          <p:attrName>style.visibility</p:attrName>
                                        </p:attrNameLst>
                                      </p:cBhvr>
                                      <p:to>
                                        <p:strVal val="visible"/>
                                      </p:to>
                                    </p:set>
                                    <p:animEffect transition="in" filter="fade">
                                      <p:cBhvr>
                                        <p:cTn id="153" dur="500"/>
                                        <p:tgtEl>
                                          <p:spTgt spid="101"/>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95"/>
                                        </p:tgtEl>
                                        <p:attrNameLst>
                                          <p:attrName>style.visibility</p:attrName>
                                        </p:attrNameLst>
                                      </p:cBhvr>
                                      <p:to>
                                        <p:strVal val="visible"/>
                                      </p:to>
                                    </p:set>
                                    <p:animEffect transition="in" filter="fade">
                                      <p:cBhvr>
                                        <p:cTn id="158" dur="500"/>
                                        <p:tgtEl>
                                          <p:spTgt spid="95"/>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41"/>
                                        </p:tgtEl>
                                        <p:attrNameLst>
                                          <p:attrName>style.visibility</p:attrName>
                                        </p:attrNameLst>
                                      </p:cBhvr>
                                      <p:to>
                                        <p:strVal val="visible"/>
                                      </p:to>
                                    </p:set>
                                    <p:animEffect transition="in" filter="fade">
                                      <p:cBhvr>
                                        <p:cTn id="161" dur="500"/>
                                        <p:tgtEl>
                                          <p:spTgt spid="41"/>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98"/>
                                        </p:tgtEl>
                                        <p:attrNameLst>
                                          <p:attrName>style.visibility</p:attrName>
                                        </p:attrNameLst>
                                      </p:cBhvr>
                                      <p:to>
                                        <p:strVal val="visible"/>
                                      </p:to>
                                    </p:set>
                                    <p:animEffect transition="in" filter="fade">
                                      <p:cBhvr>
                                        <p:cTn id="166" dur="500"/>
                                        <p:tgtEl>
                                          <p:spTgt spid="9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42"/>
                                        </p:tgtEl>
                                        <p:attrNameLst>
                                          <p:attrName>style.visibility</p:attrName>
                                        </p:attrNameLst>
                                      </p:cBhvr>
                                      <p:to>
                                        <p:strVal val="visible"/>
                                      </p:to>
                                    </p:set>
                                    <p:animEffect transition="in" filter="fade">
                                      <p:cBhvr>
                                        <p:cTn id="16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2" grpId="0"/>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51" grpId="0" animBg="1"/>
      <p:bldP spid="56" grpId="0"/>
      <p:bldP spid="57" grpId="0"/>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1066800" y="615298"/>
            <a:ext cx="10058400" cy="1371600"/>
          </a:xfrm>
        </p:spPr>
        <p:txBody>
          <a:bodyPr/>
          <a:lstStyle/>
          <a:p>
            <a:r>
              <a:rPr lang="en-PH" dirty="0"/>
              <a:t>USE CASE DIAGRAM</a:t>
            </a:r>
          </a:p>
        </p:txBody>
      </p:sp>
      <p:sp>
        <p:nvSpPr>
          <p:cNvPr id="7" name="Rectangle 6">
            <a:extLst>
              <a:ext uri="{FF2B5EF4-FFF2-40B4-BE49-F238E27FC236}">
                <a16:creationId xmlns:a16="http://schemas.microsoft.com/office/drawing/2014/main" id="{B1D9ACC9-AEA1-4222-8917-46E85CCFCD81}"/>
              </a:ext>
            </a:extLst>
          </p:cNvPr>
          <p:cNvSpPr/>
          <p:nvPr/>
        </p:nvSpPr>
        <p:spPr>
          <a:xfrm>
            <a:off x="2284991" y="1519237"/>
            <a:ext cx="6960870" cy="47910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Smiley Face 7">
            <a:extLst>
              <a:ext uri="{FF2B5EF4-FFF2-40B4-BE49-F238E27FC236}">
                <a16:creationId xmlns:a16="http://schemas.microsoft.com/office/drawing/2014/main" id="{CE7849B6-3F6E-43C5-AC58-8A34354FCB42}"/>
              </a:ext>
            </a:extLst>
          </p:cNvPr>
          <p:cNvSpPr/>
          <p:nvPr/>
        </p:nvSpPr>
        <p:spPr>
          <a:xfrm>
            <a:off x="1143001" y="2838450"/>
            <a:ext cx="657224" cy="59055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48DF9D9-4E09-4664-8115-F8B552C6B5E3}"/>
              </a:ext>
            </a:extLst>
          </p:cNvPr>
          <p:cNvCxnSpPr>
            <a:stCxn id="8" idx="4"/>
          </p:cNvCxnSpPr>
          <p:nvPr/>
        </p:nvCxnSpPr>
        <p:spPr>
          <a:xfrm>
            <a:off x="1471613" y="3429000"/>
            <a:ext cx="61913" cy="87630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9E03856-0176-4D04-B67D-25775230A58D}"/>
              </a:ext>
            </a:extLst>
          </p:cNvPr>
          <p:cNvCxnSpPr>
            <a:cxnSpLocks/>
          </p:cNvCxnSpPr>
          <p:nvPr/>
        </p:nvCxnSpPr>
        <p:spPr>
          <a:xfrm>
            <a:off x="1533526" y="4305299"/>
            <a:ext cx="400174" cy="371475"/>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082BBE-2E78-4797-8C9B-5E285C4FCD2B}"/>
              </a:ext>
            </a:extLst>
          </p:cNvPr>
          <p:cNvCxnSpPr>
            <a:cxnSpLocks/>
          </p:cNvCxnSpPr>
          <p:nvPr/>
        </p:nvCxnSpPr>
        <p:spPr>
          <a:xfrm flipH="1">
            <a:off x="1261142" y="4305299"/>
            <a:ext cx="272384" cy="37147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98EA3D6-168D-42A7-8681-9BB34E9CE437}"/>
              </a:ext>
            </a:extLst>
          </p:cNvPr>
          <p:cNvCxnSpPr>
            <a:cxnSpLocks/>
          </p:cNvCxnSpPr>
          <p:nvPr/>
        </p:nvCxnSpPr>
        <p:spPr>
          <a:xfrm>
            <a:off x="1143000" y="3736666"/>
            <a:ext cx="744209" cy="0"/>
          </a:xfrm>
          <a:prstGeom prst="line">
            <a:avLst/>
          </a:prstGeom>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0980E13E-C266-4774-B1BB-11996DCF812B}"/>
              </a:ext>
            </a:extLst>
          </p:cNvPr>
          <p:cNvSpPr txBox="1"/>
          <p:nvPr/>
        </p:nvSpPr>
        <p:spPr>
          <a:xfrm>
            <a:off x="10344940" y="4354566"/>
            <a:ext cx="1209228" cy="369332"/>
          </a:xfrm>
          <a:prstGeom prst="rect">
            <a:avLst/>
          </a:prstGeom>
          <a:noFill/>
        </p:spPr>
        <p:txBody>
          <a:bodyPr wrap="square" rtlCol="0">
            <a:spAutoFit/>
          </a:bodyPr>
          <a:lstStyle/>
          <a:p>
            <a:r>
              <a:rPr lang="en-US" dirty="0"/>
              <a:t>Artisan</a:t>
            </a:r>
          </a:p>
        </p:txBody>
      </p:sp>
      <p:sp>
        <p:nvSpPr>
          <p:cNvPr id="33" name="Oval 32">
            <a:extLst>
              <a:ext uri="{FF2B5EF4-FFF2-40B4-BE49-F238E27FC236}">
                <a16:creationId xmlns:a16="http://schemas.microsoft.com/office/drawing/2014/main" id="{21C0F236-A9C2-4A3F-A99A-8BB6B7624BEA}"/>
              </a:ext>
            </a:extLst>
          </p:cNvPr>
          <p:cNvSpPr/>
          <p:nvPr/>
        </p:nvSpPr>
        <p:spPr>
          <a:xfrm>
            <a:off x="2850891" y="1911166"/>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Login / Logout Account</a:t>
            </a:r>
          </a:p>
        </p:txBody>
      </p:sp>
      <p:sp>
        <p:nvSpPr>
          <p:cNvPr id="34" name="Oval 33">
            <a:extLst>
              <a:ext uri="{FF2B5EF4-FFF2-40B4-BE49-F238E27FC236}">
                <a16:creationId xmlns:a16="http://schemas.microsoft.com/office/drawing/2014/main" id="{7DE70090-882C-4C5A-ACE8-681F4255BDF4}"/>
              </a:ext>
            </a:extLst>
          </p:cNvPr>
          <p:cNvSpPr/>
          <p:nvPr/>
        </p:nvSpPr>
        <p:spPr>
          <a:xfrm>
            <a:off x="2850892" y="2744416"/>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Register Account</a:t>
            </a:r>
          </a:p>
        </p:txBody>
      </p:sp>
      <p:sp>
        <p:nvSpPr>
          <p:cNvPr id="35" name="Oval 34">
            <a:extLst>
              <a:ext uri="{FF2B5EF4-FFF2-40B4-BE49-F238E27FC236}">
                <a16:creationId xmlns:a16="http://schemas.microsoft.com/office/drawing/2014/main" id="{5004ACAB-9790-484F-94E7-2EDD9288FF58}"/>
              </a:ext>
            </a:extLst>
          </p:cNvPr>
          <p:cNvSpPr/>
          <p:nvPr/>
        </p:nvSpPr>
        <p:spPr>
          <a:xfrm>
            <a:off x="2850893" y="3617726"/>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Customize Plushie Design</a:t>
            </a:r>
          </a:p>
        </p:txBody>
      </p:sp>
      <p:sp>
        <p:nvSpPr>
          <p:cNvPr id="36" name="Oval 35">
            <a:extLst>
              <a:ext uri="{FF2B5EF4-FFF2-40B4-BE49-F238E27FC236}">
                <a16:creationId xmlns:a16="http://schemas.microsoft.com/office/drawing/2014/main" id="{64635322-062A-461B-BDB6-1EB4150AD764}"/>
              </a:ext>
            </a:extLst>
          </p:cNvPr>
          <p:cNvSpPr/>
          <p:nvPr/>
        </p:nvSpPr>
        <p:spPr>
          <a:xfrm>
            <a:off x="2850894" y="4491036"/>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Browse Pre-made Plushies</a:t>
            </a:r>
          </a:p>
        </p:txBody>
      </p:sp>
      <p:sp>
        <p:nvSpPr>
          <p:cNvPr id="37" name="Oval 36">
            <a:extLst>
              <a:ext uri="{FF2B5EF4-FFF2-40B4-BE49-F238E27FC236}">
                <a16:creationId xmlns:a16="http://schemas.microsoft.com/office/drawing/2014/main" id="{0618225E-665A-4523-8CC5-47B29E506B5A}"/>
              </a:ext>
            </a:extLst>
          </p:cNvPr>
          <p:cNvSpPr/>
          <p:nvPr/>
        </p:nvSpPr>
        <p:spPr>
          <a:xfrm>
            <a:off x="2850891" y="5305047"/>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Track Order</a:t>
            </a:r>
          </a:p>
        </p:txBody>
      </p:sp>
      <p:sp>
        <p:nvSpPr>
          <p:cNvPr id="38" name="Oval 37">
            <a:extLst>
              <a:ext uri="{FF2B5EF4-FFF2-40B4-BE49-F238E27FC236}">
                <a16:creationId xmlns:a16="http://schemas.microsoft.com/office/drawing/2014/main" id="{71B13C14-C4ED-4FF9-A0D8-68924660A5C1}"/>
              </a:ext>
            </a:extLst>
          </p:cNvPr>
          <p:cNvSpPr/>
          <p:nvPr/>
        </p:nvSpPr>
        <p:spPr>
          <a:xfrm>
            <a:off x="4572035" y="4008250"/>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View Order	</a:t>
            </a:r>
          </a:p>
        </p:txBody>
      </p:sp>
      <p:sp>
        <p:nvSpPr>
          <p:cNvPr id="39" name="Oval 38">
            <a:extLst>
              <a:ext uri="{FF2B5EF4-FFF2-40B4-BE49-F238E27FC236}">
                <a16:creationId xmlns:a16="http://schemas.microsoft.com/office/drawing/2014/main" id="{0A10B439-6010-4D54-963F-FD7A6D7CFBF2}"/>
              </a:ext>
            </a:extLst>
          </p:cNvPr>
          <p:cNvSpPr/>
          <p:nvPr/>
        </p:nvSpPr>
        <p:spPr>
          <a:xfrm>
            <a:off x="6206494" y="4008250"/>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Check Out</a:t>
            </a:r>
          </a:p>
        </p:txBody>
      </p:sp>
      <p:sp>
        <p:nvSpPr>
          <p:cNvPr id="40" name="Oval 39">
            <a:extLst>
              <a:ext uri="{FF2B5EF4-FFF2-40B4-BE49-F238E27FC236}">
                <a16:creationId xmlns:a16="http://schemas.microsoft.com/office/drawing/2014/main" id="{BA39ECFE-640B-47AF-A2DC-22F8BA1C54B7}"/>
              </a:ext>
            </a:extLst>
          </p:cNvPr>
          <p:cNvSpPr/>
          <p:nvPr/>
        </p:nvSpPr>
        <p:spPr>
          <a:xfrm>
            <a:off x="6537122" y="2834903"/>
            <a:ext cx="1362075" cy="594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Receive Plushie Design Specification</a:t>
            </a:r>
          </a:p>
        </p:txBody>
      </p:sp>
      <p:sp>
        <p:nvSpPr>
          <p:cNvPr id="43" name="Smiley Face 42">
            <a:extLst>
              <a:ext uri="{FF2B5EF4-FFF2-40B4-BE49-F238E27FC236}">
                <a16:creationId xmlns:a16="http://schemas.microsoft.com/office/drawing/2014/main" id="{C023DD73-17AB-4632-BFC8-4F1CC035A731}"/>
              </a:ext>
            </a:extLst>
          </p:cNvPr>
          <p:cNvSpPr/>
          <p:nvPr/>
        </p:nvSpPr>
        <p:spPr>
          <a:xfrm>
            <a:off x="10333505" y="2397312"/>
            <a:ext cx="657224" cy="59055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12AF7E6B-04E7-4BB7-84C7-5788D7B2B928}"/>
              </a:ext>
            </a:extLst>
          </p:cNvPr>
          <p:cNvCxnSpPr>
            <a:stCxn id="43" idx="4"/>
          </p:cNvCxnSpPr>
          <p:nvPr/>
        </p:nvCxnSpPr>
        <p:spPr>
          <a:xfrm>
            <a:off x="10662117" y="2987862"/>
            <a:ext cx="61913" cy="87630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0CF1299-A03A-493F-81A6-632FD41B48B2}"/>
              </a:ext>
            </a:extLst>
          </p:cNvPr>
          <p:cNvCxnSpPr>
            <a:cxnSpLocks/>
          </p:cNvCxnSpPr>
          <p:nvPr/>
        </p:nvCxnSpPr>
        <p:spPr>
          <a:xfrm>
            <a:off x="10724030" y="3864161"/>
            <a:ext cx="400174" cy="371475"/>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4375440F-CB5F-48E6-B637-71E69E07EF37}"/>
              </a:ext>
            </a:extLst>
          </p:cNvPr>
          <p:cNvCxnSpPr>
            <a:cxnSpLocks/>
          </p:cNvCxnSpPr>
          <p:nvPr/>
        </p:nvCxnSpPr>
        <p:spPr>
          <a:xfrm flipH="1">
            <a:off x="10451646" y="3864161"/>
            <a:ext cx="272384" cy="37147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B083D1-D7CE-44C8-B1D9-A58F18DBC80C}"/>
              </a:ext>
            </a:extLst>
          </p:cNvPr>
          <p:cNvCxnSpPr>
            <a:cxnSpLocks/>
          </p:cNvCxnSpPr>
          <p:nvPr/>
        </p:nvCxnSpPr>
        <p:spPr>
          <a:xfrm>
            <a:off x="10333504" y="3295528"/>
            <a:ext cx="744209" cy="0"/>
          </a:xfrm>
          <a:prstGeom prst="line">
            <a:avLst/>
          </a:prstGeom>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3E90F271-BEE7-405B-B3C3-9BBCBB218CCB}"/>
              </a:ext>
            </a:extLst>
          </p:cNvPr>
          <p:cNvSpPr txBox="1"/>
          <p:nvPr/>
        </p:nvSpPr>
        <p:spPr>
          <a:xfrm>
            <a:off x="1242446" y="4723898"/>
            <a:ext cx="866900" cy="369332"/>
          </a:xfrm>
          <a:prstGeom prst="rect">
            <a:avLst/>
          </a:prstGeom>
          <a:noFill/>
        </p:spPr>
        <p:txBody>
          <a:bodyPr wrap="square" rtlCol="0">
            <a:spAutoFit/>
          </a:bodyPr>
          <a:lstStyle/>
          <a:p>
            <a:r>
              <a:rPr lang="en-US" dirty="0"/>
              <a:t>User</a:t>
            </a:r>
          </a:p>
        </p:txBody>
      </p:sp>
      <p:sp>
        <p:nvSpPr>
          <p:cNvPr id="58" name="TextBox 57">
            <a:extLst>
              <a:ext uri="{FF2B5EF4-FFF2-40B4-BE49-F238E27FC236}">
                <a16:creationId xmlns:a16="http://schemas.microsoft.com/office/drawing/2014/main" id="{08469093-6EC5-477B-9F23-CA80550933C7}"/>
              </a:ext>
            </a:extLst>
          </p:cNvPr>
          <p:cNvSpPr txBox="1"/>
          <p:nvPr/>
        </p:nvSpPr>
        <p:spPr>
          <a:xfrm>
            <a:off x="4480695" y="1536781"/>
            <a:ext cx="2000721" cy="369332"/>
          </a:xfrm>
          <a:prstGeom prst="rect">
            <a:avLst/>
          </a:prstGeom>
          <a:noFill/>
        </p:spPr>
        <p:txBody>
          <a:bodyPr wrap="square" rtlCol="0">
            <a:spAutoFit/>
          </a:bodyPr>
          <a:lstStyle/>
          <a:p>
            <a:pPr algn="ctr"/>
            <a:r>
              <a:rPr lang="en-US" dirty="0"/>
              <a:t>E-Plushie Mobile</a:t>
            </a:r>
          </a:p>
        </p:txBody>
      </p:sp>
      <p:cxnSp>
        <p:nvCxnSpPr>
          <p:cNvPr id="60" name="Straight Connector 59">
            <a:extLst>
              <a:ext uri="{FF2B5EF4-FFF2-40B4-BE49-F238E27FC236}">
                <a16:creationId xmlns:a16="http://schemas.microsoft.com/office/drawing/2014/main" id="{07FCB6A5-8811-4FB4-AB28-D0BF253A5B00}"/>
              </a:ext>
            </a:extLst>
          </p:cNvPr>
          <p:cNvCxnSpPr>
            <a:cxnSpLocks/>
            <a:endCxn id="33" idx="2"/>
          </p:cNvCxnSpPr>
          <p:nvPr/>
        </p:nvCxnSpPr>
        <p:spPr>
          <a:xfrm flipV="1">
            <a:off x="1925924" y="2208215"/>
            <a:ext cx="924967" cy="152845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FE3BE0AE-B172-411F-9F4A-DE702E8D0B32}"/>
              </a:ext>
            </a:extLst>
          </p:cNvPr>
          <p:cNvCxnSpPr>
            <a:cxnSpLocks/>
            <a:endCxn id="34" idx="2"/>
          </p:cNvCxnSpPr>
          <p:nvPr/>
        </p:nvCxnSpPr>
        <p:spPr>
          <a:xfrm flipV="1">
            <a:off x="1908092" y="3041465"/>
            <a:ext cx="942800" cy="715646"/>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D64F900C-2814-4019-AC2A-5D36388F17CB}"/>
              </a:ext>
            </a:extLst>
          </p:cNvPr>
          <p:cNvCxnSpPr>
            <a:cxnSpLocks/>
            <a:endCxn id="35" idx="2"/>
          </p:cNvCxnSpPr>
          <p:nvPr/>
        </p:nvCxnSpPr>
        <p:spPr>
          <a:xfrm>
            <a:off x="1908092" y="3757111"/>
            <a:ext cx="942801" cy="157664"/>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0686882A-E2AA-441C-849A-84C59EB029EF}"/>
              </a:ext>
            </a:extLst>
          </p:cNvPr>
          <p:cNvCxnSpPr>
            <a:cxnSpLocks/>
            <a:endCxn id="36" idx="2"/>
          </p:cNvCxnSpPr>
          <p:nvPr/>
        </p:nvCxnSpPr>
        <p:spPr>
          <a:xfrm>
            <a:off x="1925924" y="3757111"/>
            <a:ext cx="924970" cy="1030974"/>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6A68760B-F469-4ED1-B4FF-85B8E730EE30}"/>
              </a:ext>
            </a:extLst>
          </p:cNvPr>
          <p:cNvCxnSpPr>
            <a:cxnSpLocks/>
            <a:endCxn id="37" idx="2"/>
          </p:cNvCxnSpPr>
          <p:nvPr/>
        </p:nvCxnSpPr>
        <p:spPr>
          <a:xfrm>
            <a:off x="1914554" y="3757111"/>
            <a:ext cx="936337" cy="1844985"/>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85F093EE-7B92-4CB4-AF37-3BEC3505296A}"/>
              </a:ext>
            </a:extLst>
          </p:cNvPr>
          <p:cNvCxnSpPr>
            <a:cxnSpLocks/>
            <a:stCxn id="35" idx="6"/>
            <a:endCxn id="38" idx="2"/>
          </p:cNvCxnSpPr>
          <p:nvPr/>
        </p:nvCxnSpPr>
        <p:spPr>
          <a:xfrm>
            <a:off x="4212968" y="3914775"/>
            <a:ext cx="359067" cy="390524"/>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7738D927-2F60-4792-9EF2-ED3445E692BF}"/>
              </a:ext>
            </a:extLst>
          </p:cNvPr>
          <p:cNvCxnSpPr>
            <a:cxnSpLocks/>
            <a:stCxn id="38" idx="6"/>
            <a:endCxn id="39" idx="2"/>
          </p:cNvCxnSpPr>
          <p:nvPr/>
        </p:nvCxnSpPr>
        <p:spPr>
          <a:xfrm>
            <a:off x="5934110" y="4305299"/>
            <a:ext cx="272384"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124E03ED-FC0B-495D-A69C-83C09E468AFF}"/>
              </a:ext>
            </a:extLst>
          </p:cNvPr>
          <p:cNvCxnSpPr>
            <a:cxnSpLocks/>
            <a:endCxn id="33" idx="6"/>
          </p:cNvCxnSpPr>
          <p:nvPr/>
        </p:nvCxnSpPr>
        <p:spPr>
          <a:xfrm flipH="1" flipV="1">
            <a:off x="4212966" y="2208215"/>
            <a:ext cx="5694043" cy="827225"/>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6604B7B0-5213-42E4-9EBA-EE9DC317B042}"/>
              </a:ext>
            </a:extLst>
          </p:cNvPr>
          <p:cNvCxnSpPr>
            <a:cxnSpLocks/>
            <a:endCxn id="40" idx="6"/>
          </p:cNvCxnSpPr>
          <p:nvPr/>
        </p:nvCxnSpPr>
        <p:spPr>
          <a:xfrm flipH="1">
            <a:off x="7899197" y="3035440"/>
            <a:ext cx="2007812" cy="96512"/>
          </a:xfrm>
          <a:prstGeom prst="line">
            <a:avLst/>
          </a:prstGeom>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6C45D91F-4245-446E-887F-FC33D5742849}"/>
              </a:ext>
            </a:extLst>
          </p:cNvPr>
          <p:cNvCxnSpPr>
            <a:cxnSpLocks/>
            <a:stCxn id="36" idx="6"/>
            <a:endCxn id="38" idx="2"/>
          </p:cNvCxnSpPr>
          <p:nvPr/>
        </p:nvCxnSpPr>
        <p:spPr>
          <a:xfrm flipV="1">
            <a:off x="4212969" y="4305299"/>
            <a:ext cx="359066" cy="48278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25480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dirty="0"/>
              <a:t>USER INTERFACE DESIGN (WEB)</a:t>
            </a:r>
          </a:p>
        </p:txBody>
      </p:sp>
      <p:sp>
        <p:nvSpPr>
          <p:cNvPr id="8" name="TextBox 7">
            <a:extLst>
              <a:ext uri="{FF2B5EF4-FFF2-40B4-BE49-F238E27FC236}">
                <a16:creationId xmlns:a16="http://schemas.microsoft.com/office/drawing/2014/main" id="{F7A6C67F-A979-4A04-872B-6F15BF190E57}"/>
              </a:ext>
            </a:extLst>
          </p:cNvPr>
          <p:cNvSpPr txBox="1"/>
          <p:nvPr/>
        </p:nvSpPr>
        <p:spPr>
          <a:xfrm>
            <a:off x="557720" y="2149813"/>
            <a:ext cx="2312479" cy="3854197"/>
          </a:xfrm>
          <a:prstGeom prst="rect">
            <a:avLst/>
          </a:prstGeom>
        </p:spPr>
        <p:txBody>
          <a:bodyPr vert="horz" lIns="91440" tIns="45720" rIns="91440" bIns="45720" rtlCol="0">
            <a:normAutofit/>
          </a:bodyPr>
          <a:lstStyle/>
          <a:p>
            <a:pPr>
              <a:spcAft>
                <a:spcPts val="600"/>
              </a:spcAft>
              <a:buClr>
                <a:schemeClr val="tx1">
                  <a:lumMod val="85000"/>
                  <a:lumOff val="15000"/>
                </a:schemeClr>
              </a:buClr>
            </a:pPr>
            <a:r>
              <a:rPr lang="en-US" sz="1400" dirty="0">
                <a:solidFill>
                  <a:schemeClr val="tx1">
                    <a:lumMod val="85000"/>
                    <a:lumOff val="15000"/>
                  </a:schemeClr>
                </a:solidFill>
              </a:rPr>
              <a:t>MAIN PAGE</a:t>
            </a:r>
          </a:p>
        </p:txBody>
      </p:sp>
      <p:sp>
        <p:nvSpPr>
          <p:cNvPr id="64" name="Rectangle 63">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7" name="Picture 6">
            <a:extLst>
              <a:ext uri="{FF2B5EF4-FFF2-40B4-BE49-F238E27FC236}">
                <a16:creationId xmlns:a16="http://schemas.microsoft.com/office/drawing/2014/main" id="{1C3AF4B9-62AE-4E69-890F-6121D34C0AC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37241" y="478369"/>
            <a:ext cx="2889131" cy="5911740"/>
          </a:xfrm>
          <a:prstGeom prst="rect">
            <a:avLst/>
          </a:prstGeom>
        </p:spPr>
      </p:pic>
    </p:spTree>
    <p:extLst>
      <p:ext uri="{BB962C8B-B14F-4D97-AF65-F5344CB8AC3E}">
        <p14:creationId xmlns:p14="http://schemas.microsoft.com/office/powerpoint/2010/main" val="189984572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3"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a:t>USER INTERFACE DESIGN (WEB)</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a:solidFill>
                  <a:schemeClr val="tx1">
                    <a:lumMod val="85000"/>
                    <a:lumOff val="15000"/>
                  </a:schemeClr>
                </a:solidFill>
              </a:rPr>
              <a:t>ABOUT US PAGE</a:t>
            </a:r>
            <a:endParaRPr lang="en-US" sz="1400" dirty="0">
              <a:solidFill>
                <a:schemeClr val="tx1">
                  <a:lumMod val="85000"/>
                  <a:lumOff val="15000"/>
                </a:schemeClr>
              </a:solidFill>
            </a:endParaRP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18" name="Picture 17">
            <a:extLst>
              <a:ext uri="{FF2B5EF4-FFF2-40B4-BE49-F238E27FC236}">
                <a16:creationId xmlns:a16="http://schemas.microsoft.com/office/drawing/2014/main" id="{D7F419AC-CCD0-46F7-A1EF-7CCBA106BCAA}"/>
              </a:ext>
            </a:extLst>
          </p:cNvPr>
          <p:cNvPicPr/>
          <p:nvPr/>
        </p:nvPicPr>
        <p:blipFill>
          <a:blip r:embed="rId2">
            <a:extLst>
              <a:ext uri="{28A0092B-C50C-407E-A947-70E740481C1C}">
                <a14:useLocalDpi xmlns:a14="http://schemas.microsoft.com/office/drawing/2010/main" val="0"/>
              </a:ext>
            </a:extLst>
          </a:blip>
          <a:stretch>
            <a:fillRect/>
          </a:stretch>
        </p:blipFill>
        <p:spPr>
          <a:xfrm>
            <a:off x="5661031" y="421850"/>
            <a:ext cx="4029579" cy="6014299"/>
          </a:xfrm>
          <a:prstGeom prst="rect">
            <a:avLst/>
          </a:prstGeom>
        </p:spPr>
      </p:pic>
    </p:spTree>
    <p:extLst>
      <p:ext uri="{BB962C8B-B14F-4D97-AF65-F5344CB8AC3E}">
        <p14:creationId xmlns:p14="http://schemas.microsoft.com/office/powerpoint/2010/main" val="2466588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a:t>USER INTERFACE DESIGN (WEB)</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SIGN IN PAGE</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9" name="Picture 8">
            <a:extLst>
              <a:ext uri="{FF2B5EF4-FFF2-40B4-BE49-F238E27FC236}">
                <a16:creationId xmlns:a16="http://schemas.microsoft.com/office/drawing/2014/main" id="{FC3F1EC9-48EF-484A-94A0-60FA82E1F4E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053284" y="493059"/>
            <a:ext cx="5576616" cy="5871881"/>
          </a:xfrm>
          <a:prstGeom prst="rect">
            <a:avLst/>
          </a:prstGeom>
        </p:spPr>
      </p:pic>
    </p:spTree>
    <p:extLst>
      <p:ext uri="{BB962C8B-B14F-4D97-AF65-F5344CB8AC3E}">
        <p14:creationId xmlns:p14="http://schemas.microsoft.com/office/powerpoint/2010/main" val="272664640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a:t>USER INTERFACE DESIGN (WEB)</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SIGN UP PAGE</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10" name="Picture 9">
            <a:extLst>
              <a:ext uri="{FF2B5EF4-FFF2-40B4-BE49-F238E27FC236}">
                <a16:creationId xmlns:a16="http://schemas.microsoft.com/office/drawing/2014/main" id="{12C1DE5D-6178-466A-A6A2-74AEBA0EDF8A}"/>
              </a:ext>
            </a:extLst>
          </p:cNvPr>
          <p:cNvPicPr/>
          <p:nvPr/>
        </p:nvPicPr>
        <p:blipFill>
          <a:blip r:embed="rId2">
            <a:extLst>
              <a:ext uri="{28A0092B-C50C-407E-A947-70E740481C1C}">
                <a14:useLocalDpi xmlns:a14="http://schemas.microsoft.com/office/drawing/2010/main" val="0"/>
              </a:ext>
            </a:extLst>
          </a:blip>
          <a:stretch>
            <a:fillRect/>
          </a:stretch>
        </p:blipFill>
        <p:spPr>
          <a:xfrm>
            <a:off x="4898929" y="445755"/>
            <a:ext cx="5730298" cy="6031894"/>
          </a:xfrm>
          <a:prstGeom prst="rect">
            <a:avLst/>
          </a:prstGeom>
        </p:spPr>
      </p:pic>
    </p:spTree>
    <p:extLst>
      <p:ext uri="{BB962C8B-B14F-4D97-AF65-F5344CB8AC3E}">
        <p14:creationId xmlns:p14="http://schemas.microsoft.com/office/powerpoint/2010/main" val="282070389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a:t>USER INTERFACE DESIGN (WEB)</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CUSTOMIZATION PAGE</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9" name="Picture 8">
            <a:extLst>
              <a:ext uri="{FF2B5EF4-FFF2-40B4-BE49-F238E27FC236}">
                <a16:creationId xmlns:a16="http://schemas.microsoft.com/office/drawing/2014/main" id="{9B12D78A-0396-4EAA-927F-8973F5658F2E}"/>
              </a:ext>
            </a:extLst>
          </p:cNvPr>
          <p:cNvPicPr/>
          <p:nvPr/>
        </p:nvPicPr>
        <p:blipFill>
          <a:blip r:embed="rId2">
            <a:extLst>
              <a:ext uri="{28A0092B-C50C-407E-A947-70E740481C1C}">
                <a14:useLocalDpi xmlns:a14="http://schemas.microsoft.com/office/drawing/2010/main" val="0"/>
              </a:ext>
            </a:extLst>
          </a:blip>
          <a:stretch>
            <a:fillRect/>
          </a:stretch>
        </p:blipFill>
        <p:spPr>
          <a:xfrm>
            <a:off x="5451856" y="425286"/>
            <a:ext cx="4720843" cy="6052363"/>
          </a:xfrm>
          <a:prstGeom prst="rect">
            <a:avLst/>
          </a:prstGeom>
        </p:spPr>
      </p:pic>
    </p:spTree>
    <p:extLst>
      <p:ext uri="{BB962C8B-B14F-4D97-AF65-F5344CB8AC3E}">
        <p14:creationId xmlns:p14="http://schemas.microsoft.com/office/powerpoint/2010/main" val="352720375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56E7-FB1F-4C1F-BCE2-2DD52DCC4B36}"/>
              </a:ext>
            </a:extLst>
          </p:cNvPr>
          <p:cNvSpPr>
            <a:spLocks noGrp="1"/>
          </p:cNvSpPr>
          <p:nvPr>
            <p:ph type="title"/>
          </p:nvPr>
        </p:nvSpPr>
        <p:spPr/>
        <p:txBody>
          <a:bodyPr/>
          <a:lstStyle/>
          <a:p>
            <a:r>
              <a:rPr lang="en-PH" dirty="0"/>
              <a:t>TEXTILE RECYCLING</a:t>
            </a:r>
          </a:p>
        </p:txBody>
      </p:sp>
      <p:sp>
        <p:nvSpPr>
          <p:cNvPr id="3" name="Content Placeholder 2">
            <a:extLst>
              <a:ext uri="{FF2B5EF4-FFF2-40B4-BE49-F238E27FC236}">
                <a16:creationId xmlns:a16="http://schemas.microsoft.com/office/drawing/2014/main" id="{C194F376-366D-447C-8928-B28A65C76C4C}"/>
              </a:ext>
            </a:extLst>
          </p:cNvPr>
          <p:cNvSpPr>
            <a:spLocks noGrp="1"/>
          </p:cNvSpPr>
          <p:nvPr>
            <p:ph idx="1"/>
          </p:nvPr>
        </p:nvSpPr>
        <p:spPr>
          <a:xfrm>
            <a:off x="1066800" y="2103120"/>
            <a:ext cx="5029200" cy="3342337"/>
          </a:xfrm>
        </p:spPr>
        <p:txBody>
          <a:bodyPr>
            <a:normAutofit fontScale="62500" lnSpcReduction="20000"/>
          </a:bodyPr>
          <a:lstStyle/>
          <a:p>
            <a:pPr marL="0" indent="0" algn="just">
              <a:buNone/>
            </a:pPr>
            <a:r>
              <a:rPr lang="en-PH" sz="2800" dirty="0"/>
              <a:t>is the process of gathering recovering </a:t>
            </a:r>
            <a:r>
              <a:rPr lang="en-PH" sz="2800" dirty="0">
                <a:solidFill>
                  <a:srgbClr val="C00000"/>
                </a:solidFill>
              </a:rPr>
              <a:t>fiber, yarn, or fabric for further material use or turning them into useful products</a:t>
            </a:r>
            <a:r>
              <a:rPr lang="en-PH" sz="2800" dirty="0"/>
              <a:t>. Textile waste products are gathered from different sources and are then sorted and processed depending on their condition. Textile industry has played a significant part in developing economic idea and technology. </a:t>
            </a:r>
          </a:p>
          <a:p>
            <a:pPr marL="0" indent="0" algn="just">
              <a:buNone/>
            </a:pPr>
            <a:r>
              <a:rPr lang="en-PH" sz="2800" dirty="0"/>
              <a:t>In the present world </a:t>
            </a:r>
            <a:r>
              <a:rPr lang="en-PH" sz="2800" dirty="0">
                <a:solidFill>
                  <a:srgbClr val="C00000"/>
                </a:solidFill>
              </a:rPr>
              <a:t>today</a:t>
            </a:r>
            <a:r>
              <a:rPr lang="en-PH" sz="2800" dirty="0"/>
              <a:t> the concept textile recycling is unaware that it has been existing for decades. </a:t>
            </a:r>
          </a:p>
        </p:txBody>
      </p:sp>
      <p:pic>
        <p:nvPicPr>
          <p:cNvPr id="5" name="Picture 4">
            <a:extLst>
              <a:ext uri="{FF2B5EF4-FFF2-40B4-BE49-F238E27FC236}">
                <a16:creationId xmlns:a16="http://schemas.microsoft.com/office/drawing/2014/main" id="{3DD04BAC-2477-4ACB-A7AC-CF8AAE3EEF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73136" y="2622826"/>
            <a:ext cx="5190983" cy="1932813"/>
          </a:xfrm>
          <a:prstGeom prst="rect">
            <a:avLst/>
          </a:prstGeom>
        </p:spPr>
      </p:pic>
      <p:sp>
        <p:nvSpPr>
          <p:cNvPr id="6" name="TextBox 5">
            <a:extLst>
              <a:ext uri="{FF2B5EF4-FFF2-40B4-BE49-F238E27FC236}">
                <a16:creationId xmlns:a16="http://schemas.microsoft.com/office/drawing/2014/main" id="{670ADB09-B7C4-49BB-8CB0-DC0503674257}"/>
              </a:ext>
            </a:extLst>
          </p:cNvPr>
          <p:cNvSpPr txBox="1"/>
          <p:nvPr/>
        </p:nvSpPr>
        <p:spPr>
          <a:xfrm>
            <a:off x="6273136" y="4698224"/>
            <a:ext cx="5190983" cy="230832"/>
          </a:xfrm>
          <a:prstGeom prst="rect">
            <a:avLst/>
          </a:prstGeom>
          <a:noFill/>
        </p:spPr>
        <p:txBody>
          <a:bodyPr wrap="square" rtlCol="0">
            <a:spAutoFit/>
          </a:bodyPr>
          <a:lstStyle/>
          <a:p>
            <a:r>
              <a:rPr lang="en-PH" sz="900">
                <a:hlinkClick r:id="rId3" tooltip="http://www.onecommunityglobal.org/best-small-and-large-scale-clothing-recycling-reuse-and-repurposing-options/"/>
              </a:rPr>
              <a:t>This Photo</a:t>
            </a:r>
            <a:r>
              <a:rPr lang="en-PH" sz="900"/>
              <a:t> by Unknown Author is licensed under </a:t>
            </a:r>
            <a:r>
              <a:rPr lang="en-PH" sz="900">
                <a:hlinkClick r:id="rId4" tooltip="https://creativecommons.org/licenses/by/3.0/"/>
              </a:rPr>
              <a:t>CC BY</a:t>
            </a:r>
            <a:endParaRPr lang="en-PH" sz="900"/>
          </a:p>
        </p:txBody>
      </p:sp>
    </p:spTree>
    <p:extLst>
      <p:ext uri="{BB962C8B-B14F-4D97-AF65-F5344CB8AC3E}">
        <p14:creationId xmlns:p14="http://schemas.microsoft.com/office/powerpoint/2010/main" val="1418840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a:t>USER INTERFACE DESIGN (WEB)</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TRACKING ORDER PAGE</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10" name="Picture 9">
            <a:extLst>
              <a:ext uri="{FF2B5EF4-FFF2-40B4-BE49-F238E27FC236}">
                <a16:creationId xmlns:a16="http://schemas.microsoft.com/office/drawing/2014/main" id="{61A3A0A4-B7F5-444B-814B-504C2A601471}"/>
              </a:ext>
            </a:extLst>
          </p:cNvPr>
          <p:cNvPicPr/>
          <p:nvPr/>
        </p:nvPicPr>
        <p:blipFill>
          <a:blip r:embed="rId2">
            <a:extLst>
              <a:ext uri="{28A0092B-C50C-407E-A947-70E740481C1C}">
                <a14:useLocalDpi xmlns:a14="http://schemas.microsoft.com/office/drawing/2010/main" val="0"/>
              </a:ext>
            </a:extLst>
          </a:blip>
          <a:stretch>
            <a:fillRect/>
          </a:stretch>
        </p:blipFill>
        <p:spPr>
          <a:xfrm>
            <a:off x="4736078" y="413052"/>
            <a:ext cx="6084321" cy="6084321"/>
          </a:xfrm>
          <a:prstGeom prst="rect">
            <a:avLst/>
          </a:prstGeom>
        </p:spPr>
      </p:pic>
    </p:spTree>
    <p:extLst>
      <p:ext uri="{BB962C8B-B14F-4D97-AF65-F5344CB8AC3E}">
        <p14:creationId xmlns:p14="http://schemas.microsoft.com/office/powerpoint/2010/main" val="32348641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a:t>USER INTERFACE DESIGN (WEB)</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SHOPPING CART PAGE</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9" name="Picture 8">
            <a:extLst>
              <a:ext uri="{FF2B5EF4-FFF2-40B4-BE49-F238E27FC236}">
                <a16:creationId xmlns:a16="http://schemas.microsoft.com/office/drawing/2014/main" id="{7E569AC9-8347-4237-BA68-F89D6B7473A6}"/>
              </a:ext>
            </a:extLst>
          </p:cNvPr>
          <p:cNvPicPr/>
          <p:nvPr/>
        </p:nvPicPr>
        <p:blipFill>
          <a:blip r:embed="rId2">
            <a:extLst>
              <a:ext uri="{28A0092B-C50C-407E-A947-70E740481C1C}">
                <a14:useLocalDpi xmlns:a14="http://schemas.microsoft.com/office/drawing/2010/main" val="0"/>
              </a:ext>
            </a:extLst>
          </a:blip>
          <a:stretch>
            <a:fillRect/>
          </a:stretch>
        </p:blipFill>
        <p:spPr>
          <a:xfrm>
            <a:off x="5275565" y="413053"/>
            <a:ext cx="4297059" cy="6073584"/>
          </a:xfrm>
          <a:prstGeom prst="rect">
            <a:avLst/>
          </a:prstGeom>
        </p:spPr>
      </p:pic>
    </p:spTree>
    <p:extLst>
      <p:ext uri="{BB962C8B-B14F-4D97-AF65-F5344CB8AC3E}">
        <p14:creationId xmlns:p14="http://schemas.microsoft.com/office/powerpoint/2010/main" val="216987268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a:t>USER INTERFACE DESIGN (WEB)</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SHOPPING CART PAGE</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10" name="Picture 9">
            <a:extLst>
              <a:ext uri="{FF2B5EF4-FFF2-40B4-BE49-F238E27FC236}">
                <a16:creationId xmlns:a16="http://schemas.microsoft.com/office/drawing/2014/main" id="{A4BFDB65-0DC1-4E55-8E69-7DD094202FC0}"/>
              </a:ext>
            </a:extLst>
          </p:cNvPr>
          <p:cNvPicPr/>
          <p:nvPr/>
        </p:nvPicPr>
        <p:blipFill>
          <a:blip r:embed="rId2">
            <a:extLst>
              <a:ext uri="{28A0092B-C50C-407E-A947-70E740481C1C}">
                <a14:useLocalDpi xmlns:a14="http://schemas.microsoft.com/office/drawing/2010/main" val="0"/>
              </a:ext>
            </a:extLst>
          </a:blip>
          <a:stretch>
            <a:fillRect/>
          </a:stretch>
        </p:blipFill>
        <p:spPr>
          <a:xfrm>
            <a:off x="5204519" y="413053"/>
            <a:ext cx="4614399" cy="6031894"/>
          </a:xfrm>
          <a:prstGeom prst="rect">
            <a:avLst/>
          </a:prstGeom>
        </p:spPr>
      </p:pic>
    </p:spTree>
    <p:extLst>
      <p:ext uri="{BB962C8B-B14F-4D97-AF65-F5344CB8AC3E}">
        <p14:creationId xmlns:p14="http://schemas.microsoft.com/office/powerpoint/2010/main" val="3201083017"/>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dirty="0"/>
              <a:t>USER INTERFACE DESIGN (MOBILE)</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HOME &amp; SHOPPING DESIGN</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9" name="Picture 8">
            <a:extLst>
              <a:ext uri="{FF2B5EF4-FFF2-40B4-BE49-F238E27FC236}">
                <a16:creationId xmlns:a16="http://schemas.microsoft.com/office/drawing/2014/main" id="{18A21EBC-B2E7-4B9D-8773-6CE4DED615ED}"/>
              </a:ext>
            </a:extLst>
          </p:cNvPr>
          <p:cNvPicPr/>
          <p:nvPr/>
        </p:nvPicPr>
        <p:blipFill>
          <a:blip r:embed="rId2">
            <a:extLst>
              <a:ext uri="{28A0092B-C50C-407E-A947-70E740481C1C}">
                <a14:useLocalDpi xmlns:a14="http://schemas.microsoft.com/office/drawing/2010/main" val="0"/>
              </a:ext>
            </a:extLst>
          </a:blip>
          <a:stretch>
            <a:fillRect/>
          </a:stretch>
        </p:blipFill>
        <p:spPr>
          <a:xfrm>
            <a:off x="6370114" y="417351"/>
            <a:ext cx="2802887" cy="6060298"/>
          </a:xfrm>
          <a:prstGeom prst="rect">
            <a:avLst/>
          </a:prstGeom>
        </p:spPr>
      </p:pic>
    </p:spTree>
    <p:extLst>
      <p:ext uri="{BB962C8B-B14F-4D97-AF65-F5344CB8AC3E}">
        <p14:creationId xmlns:p14="http://schemas.microsoft.com/office/powerpoint/2010/main" val="210136184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dirty="0"/>
              <a:t>USER INTERFACE DESIGN (MOBILE)</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CUSTOMIZATION</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10" name="Picture 9">
            <a:extLst>
              <a:ext uri="{FF2B5EF4-FFF2-40B4-BE49-F238E27FC236}">
                <a16:creationId xmlns:a16="http://schemas.microsoft.com/office/drawing/2014/main" id="{E836B2C3-151A-4075-A847-58F66F0FD6A8}"/>
              </a:ext>
            </a:extLst>
          </p:cNvPr>
          <p:cNvPicPr/>
          <p:nvPr/>
        </p:nvPicPr>
        <p:blipFill>
          <a:blip r:embed="rId2">
            <a:extLst>
              <a:ext uri="{28A0092B-C50C-407E-A947-70E740481C1C}">
                <a14:useLocalDpi xmlns:a14="http://schemas.microsoft.com/office/drawing/2010/main" val="0"/>
              </a:ext>
            </a:extLst>
          </a:blip>
          <a:stretch>
            <a:fillRect/>
          </a:stretch>
        </p:blipFill>
        <p:spPr>
          <a:xfrm>
            <a:off x="5979163" y="413053"/>
            <a:ext cx="2812412" cy="6080892"/>
          </a:xfrm>
          <a:prstGeom prst="rect">
            <a:avLst/>
          </a:prstGeom>
        </p:spPr>
      </p:pic>
    </p:spTree>
    <p:extLst>
      <p:ext uri="{BB962C8B-B14F-4D97-AF65-F5344CB8AC3E}">
        <p14:creationId xmlns:p14="http://schemas.microsoft.com/office/powerpoint/2010/main" val="4075988616"/>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dirty="0"/>
              <a:t>USER INTERFACE DESIGN (MOBILE)</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CONTACT US</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9" name="Picture 8">
            <a:extLst>
              <a:ext uri="{FF2B5EF4-FFF2-40B4-BE49-F238E27FC236}">
                <a16:creationId xmlns:a16="http://schemas.microsoft.com/office/drawing/2014/main" id="{39E7BA28-13C0-401C-AF2D-9736AE119863}"/>
              </a:ext>
            </a:extLst>
          </p:cNvPr>
          <p:cNvPicPr/>
          <p:nvPr/>
        </p:nvPicPr>
        <p:blipFill>
          <a:blip r:embed="rId2">
            <a:extLst>
              <a:ext uri="{28A0092B-C50C-407E-A947-70E740481C1C}">
                <a14:useLocalDpi xmlns:a14="http://schemas.microsoft.com/office/drawing/2010/main" val="0"/>
              </a:ext>
            </a:extLst>
          </a:blip>
          <a:stretch>
            <a:fillRect/>
          </a:stretch>
        </p:blipFill>
        <p:spPr>
          <a:xfrm>
            <a:off x="6096000" y="417351"/>
            <a:ext cx="2802887" cy="6060298"/>
          </a:xfrm>
          <a:prstGeom prst="rect">
            <a:avLst/>
          </a:prstGeom>
        </p:spPr>
      </p:pic>
    </p:spTree>
    <p:extLst>
      <p:ext uri="{BB962C8B-B14F-4D97-AF65-F5344CB8AC3E}">
        <p14:creationId xmlns:p14="http://schemas.microsoft.com/office/powerpoint/2010/main" val="794310832"/>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dirty="0"/>
              <a:t>USER INTERFACE DESIGN (MOBILE)</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SIGN IN &amp; SIGN UP</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10" name="Picture 9">
            <a:extLst>
              <a:ext uri="{FF2B5EF4-FFF2-40B4-BE49-F238E27FC236}">
                <a16:creationId xmlns:a16="http://schemas.microsoft.com/office/drawing/2014/main" id="{27199D97-5861-4C0B-B3FE-C5BF83895472}"/>
              </a:ext>
            </a:extLst>
          </p:cNvPr>
          <p:cNvPicPr/>
          <p:nvPr/>
        </p:nvPicPr>
        <p:blipFill>
          <a:blip r:embed="rId2">
            <a:extLst>
              <a:ext uri="{28A0092B-C50C-407E-A947-70E740481C1C}">
                <a14:useLocalDpi xmlns:a14="http://schemas.microsoft.com/office/drawing/2010/main" val="0"/>
              </a:ext>
            </a:extLst>
          </a:blip>
          <a:stretch>
            <a:fillRect/>
          </a:stretch>
        </p:blipFill>
        <p:spPr>
          <a:xfrm>
            <a:off x="4128689" y="420016"/>
            <a:ext cx="2792765" cy="6038413"/>
          </a:xfrm>
          <a:prstGeom prst="rect">
            <a:avLst/>
          </a:prstGeom>
        </p:spPr>
      </p:pic>
      <p:pic>
        <p:nvPicPr>
          <p:cNvPr id="11" name="Picture 10">
            <a:extLst>
              <a:ext uri="{FF2B5EF4-FFF2-40B4-BE49-F238E27FC236}">
                <a16:creationId xmlns:a16="http://schemas.microsoft.com/office/drawing/2014/main" id="{DB6C2B94-71FB-4DF5-8BFA-A2F085FB0738}"/>
              </a:ext>
            </a:extLst>
          </p:cNvPr>
          <p:cNvPicPr/>
          <p:nvPr/>
        </p:nvPicPr>
        <p:blipFill>
          <a:blip r:embed="rId3">
            <a:extLst>
              <a:ext uri="{28A0092B-C50C-407E-A947-70E740481C1C}">
                <a14:useLocalDpi xmlns:a14="http://schemas.microsoft.com/office/drawing/2010/main" val="0"/>
              </a:ext>
            </a:extLst>
          </a:blip>
          <a:stretch>
            <a:fillRect/>
          </a:stretch>
        </p:blipFill>
        <p:spPr>
          <a:xfrm>
            <a:off x="8201928" y="432272"/>
            <a:ext cx="2792765" cy="6045377"/>
          </a:xfrm>
          <a:prstGeom prst="rect">
            <a:avLst/>
          </a:prstGeom>
        </p:spPr>
      </p:pic>
    </p:spTree>
    <p:extLst>
      <p:ext uri="{BB962C8B-B14F-4D97-AF65-F5344CB8AC3E}">
        <p14:creationId xmlns:p14="http://schemas.microsoft.com/office/powerpoint/2010/main" val="378364830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dirty="0"/>
              <a:t>USER INTERFACE DESIGN (MOBILE)</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CHECK OUT</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12" name="Picture 11">
            <a:extLst>
              <a:ext uri="{FF2B5EF4-FFF2-40B4-BE49-F238E27FC236}">
                <a16:creationId xmlns:a16="http://schemas.microsoft.com/office/drawing/2014/main" id="{40BE3352-4896-4828-A8DF-07101AA2BB43}"/>
              </a:ext>
            </a:extLst>
          </p:cNvPr>
          <p:cNvPicPr/>
          <p:nvPr/>
        </p:nvPicPr>
        <p:blipFill>
          <a:blip r:embed="rId2">
            <a:extLst>
              <a:ext uri="{28A0092B-C50C-407E-A947-70E740481C1C}">
                <a14:useLocalDpi xmlns:a14="http://schemas.microsoft.com/office/drawing/2010/main" val="0"/>
              </a:ext>
            </a:extLst>
          </a:blip>
          <a:stretch>
            <a:fillRect/>
          </a:stretch>
        </p:blipFill>
        <p:spPr>
          <a:xfrm>
            <a:off x="6261790" y="419039"/>
            <a:ext cx="2786960" cy="6058610"/>
          </a:xfrm>
          <a:prstGeom prst="rect">
            <a:avLst/>
          </a:prstGeom>
        </p:spPr>
      </p:pic>
    </p:spTree>
    <p:extLst>
      <p:ext uri="{BB962C8B-B14F-4D97-AF65-F5344CB8AC3E}">
        <p14:creationId xmlns:p14="http://schemas.microsoft.com/office/powerpoint/2010/main" val="18647228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400" dirty="0"/>
              <a:t>USER INTERFACE DESIGN (MOBILE)</a:t>
            </a:r>
          </a:p>
        </p:txBody>
      </p:sp>
      <p:sp>
        <p:nvSpPr>
          <p:cNvPr id="20" name="TextBox 19">
            <a:extLst>
              <a:ext uri="{FF2B5EF4-FFF2-40B4-BE49-F238E27FC236}">
                <a16:creationId xmlns:a16="http://schemas.microsoft.com/office/drawing/2014/main" id="{A87D932C-FADE-4FD4-B2A7-B26A795E4703}"/>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a:solidFill>
                  <a:schemeClr val="tx1">
                    <a:lumMod val="85000"/>
                    <a:lumOff val="15000"/>
                  </a:schemeClr>
                </a:solidFill>
              </a:rPr>
              <a:t>TRACK ORDER</a:t>
            </a:r>
          </a:p>
        </p:txBody>
      </p:sp>
      <p:sp>
        <p:nvSpPr>
          <p:cNvPr id="31" name="Rectangle 3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9" name="Picture 8">
            <a:extLst>
              <a:ext uri="{FF2B5EF4-FFF2-40B4-BE49-F238E27FC236}">
                <a16:creationId xmlns:a16="http://schemas.microsoft.com/office/drawing/2014/main" id="{17E08BA9-ACE3-4DA1-B41F-91C08DFBF65F}"/>
              </a:ext>
            </a:extLst>
          </p:cNvPr>
          <p:cNvPicPr/>
          <p:nvPr/>
        </p:nvPicPr>
        <p:blipFill>
          <a:blip r:embed="rId2">
            <a:extLst>
              <a:ext uri="{28A0092B-C50C-407E-A947-70E740481C1C}">
                <a14:useLocalDpi xmlns:a14="http://schemas.microsoft.com/office/drawing/2010/main" val="0"/>
              </a:ext>
            </a:extLst>
          </a:blip>
          <a:stretch>
            <a:fillRect/>
          </a:stretch>
        </p:blipFill>
        <p:spPr>
          <a:xfrm>
            <a:off x="5756809" y="413052"/>
            <a:ext cx="2844266" cy="6083993"/>
          </a:xfrm>
          <a:prstGeom prst="rect">
            <a:avLst/>
          </a:prstGeom>
        </p:spPr>
      </p:pic>
    </p:spTree>
    <p:extLst>
      <p:ext uri="{BB962C8B-B14F-4D97-AF65-F5344CB8AC3E}">
        <p14:creationId xmlns:p14="http://schemas.microsoft.com/office/powerpoint/2010/main" val="2535048445"/>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1066800" y="2743200"/>
            <a:ext cx="10058400" cy="1371600"/>
          </a:xfrm>
        </p:spPr>
        <p:txBody>
          <a:bodyPr/>
          <a:lstStyle/>
          <a:p>
            <a:pPr algn="ctr"/>
            <a:r>
              <a:rPr lang="en-PH" dirty="0"/>
              <a:t>THANK YOU!</a:t>
            </a:r>
          </a:p>
        </p:txBody>
      </p:sp>
    </p:spTree>
    <p:extLst>
      <p:ext uri="{BB962C8B-B14F-4D97-AF65-F5344CB8AC3E}">
        <p14:creationId xmlns:p14="http://schemas.microsoft.com/office/powerpoint/2010/main" val="1462771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9F7F-E1D5-4440-A0CA-B799B268C519}"/>
              </a:ext>
            </a:extLst>
          </p:cNvPr>
          <p:cNvSpPr>
            <a:spLocks noGrp="1"/>
          </p:cNvSpPr>
          <p:nvPr>
            <p:ph type="title"/>
          </p:nvPr>
        </p:nvSpPr>
        <p:spPr/>
        <p:txBody>
          <a:bodyPr/>
          <a:lstStyle/>
          <a:p>
            <a:r>
              <a:rPr lang="en-PH" dirty="0"/>
              <a:t>WHAT IS A </a:t>
            </a:r>
            <a:r>
              <a:rPr lang="en-PH" dirty="0">
                <a:solidFill>
                  <a:srgbClr val="C00000"/>
                </a:solidFill>
              </a:rPr>
              <a:t>STUFFED TOY?</a:t>
            </a:r>
          </a:p>
        </p:txBody>
      </p:sp>
      <p:sp>
        <p:nvSpPr>
          <p:cNvPr id="3" name="Content Placeholder 2">
            <a:extLst>
              <a:ext uri="{FF2B5EF4-FFF2-40B4-BE49-F238E27FC236}">
                <a16:creationId xmlns:a16="http://schemas.microsoft.com/office/drawing/2014/main" id="{2D1AEA52-94A9-4CA8-AF6C-B9684467811C}"/>
              </a:ext>
            </a:extLst>
          </p:cNvPr>
          <p:cNvSpPr>
            <a:spLocks noGrp="1"/>
          </p:cNvSpPr>
          <p:nvPr>
            <p:ph idx="1"/>
          </p:nvPr>
        </p:nvSpPr>
        <p:spPr>
          <a:xfrm>
            <a:off x="1066800" y="1843811"/>
            <a:ext cx="5129284" cy="3915543"/>
          </a:xfrm>
        </p:spPr>
        <p:txBody>
          <a:bodyPr>
            <a:noAutofit/>
          </a:bodyPr>
          <a:lstStyle/>
          <a:p>
            <a:pPr marL="0" indent="0">
              <a:buNone/>
            </a:pPr>
            <a:r>
              <a:rPr lang="en-PH" sz="2200" dirty="0"/>
              <a:t>Stuffed toy is </a:t>
            </a:r>
            <a:r>
              <a:rPr lang="en-PH" sz="2200" dirty="0">
                <a:solidFill>
                  <a:srgbClr val="C00000"/>
                </a:solidFill>
              </a:rPr>
              <a:t>a sewn material that is made from cloth, and filled with a soft component. </a:t>
            </a:r>
            <a:r>
              <a:rPr lang="en-PH" sz="2200" dirty="0"/>
              <a:t>They are also referred to as plush toys, plushies, or stuffed animals, as well as soft or cuddly toys.</a:t>
            </a:r>
          </a:p>
          <a:p>
            <a:pPr marL="0" indent="0">
              <a:buNone/>
            </a:pPr>
            <a:r>
              <a:rPr lang="en-PH" sz="2200" dirty="0"/>
              <a:t>These plushies they are frequently given as presents for </a:t>
            </a:r>
            <a:r>
              <a:rPr lang="en-PH" sz="2200" dirty="0">
                <a:solidFill>
                  <a:srgbClr val="C00000"/>
                </a:solidFill>
              </a:rPr>
              <a:t>some occasions or to express one’s feelings of love and they might be displayed or collected. </a:t>
            </a:r>
          </a:p>
        </p:txBody>
      </p:sp>
      <p:pic>
        <p:nvPicPr>
          <p:cNvPr id="5" name="Picture 4">
            <a:extLst>
              <a:ext uri="{FF2B5EF4-FFF2-40B4-BE49-F238E27FC236}">
                <a16:creationId xmlns:a16="http://schemas.microsoft.com/office/drawing/2014/main" id="{6D61C9C7-6806-44FC-9E35-BC6406352C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10612" y="1686466"/>
            <a:ext cx="3957472" cy="3957472"/>
          </a:xfrm>
          <a:prstGeom prst="rect">
            <a:avLst/>
          </a:prstGeom>
        </p:spPr>
      </p:pic>
      <p:sp>
        <p:nvSpPr>
          <p:cNvPr id="6" name="TextBox 5">
            <a:extLst>
              <a:ext uri="{FF2B5EF4-FFF2-40B4-BE49-F238E27FC236}">
                <a16:creationId xmlns:a16="http://schemas.microsoft.com/office/drawing/2014/main" id="{89F19C89-434F-4C95-896E-1EA81AC6C896}"/>
              </a:ext>
            </a:extLst>
          </p:cNvPr>
          <p:cNvSpPr txBox="1"/>
          <p:nvPr/>
        </p:nvSpPr>
        <p:spPr>
          <a:xfrm>
            <a:off x="6810612" y="5643938"/>
            <a:ext cx="3957472" cy="230832"/>
          </a:xfrm>
          <a:prstGeom prst="rect">
            <a:avLst/>
          </a:prstGeom>
          <a:noFill/>
        </p:spPr>
        <p:txBody>
          <a:bodyPr wrap="square" rtlCol="0">
            <a:spAutoFit/>
          </a:bodyPr>
          <a:lstStyle/>
          <a:p>
            <a:r>
              <a:rPr lang="en-PH" sz="900" dirty="0">
                <a:hlinkClick r:id="rId3" tooltip="http://gadgetsin.com/futurama-series-1-bender-plush-toy.htm"/>
              </a:rPr>
              <a:t>This Photo</a:t>
            </a:r>
            <a:r>
              <a:rPr lang="en-PH" sz="900" dirty="0"/>
              <a:t> by Unknown Author is licensed under </a:t>
            </a:r>
            <a:r>
              <a:rPr lang="en-PH" sz="900" dirty="0">
                <a:hlinkClick r:id="rId4" tooltip="https://creativecommons.org/licenses/by-nc-sa/3.0/"/>
              </a:rPr>
              <a:t>CC BY-SA-NC</a:t>
            </a:r>
            <a:endParaRPr lang="en-PH" sz="900" dirty="0"/>
          </a:p>
        </p:txBody>
      </p:sp>
    </p:spTree>
    <p:extLst>
      <p:ext uri="{BB962C8B-B14F-4D97-AF65-F5344CB8AC3E}">
        <p14:creationId xmlns:p14="http://schemas.microsoft.com/office/powerpoint/2010/main" val="162721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CF84F-EF6C-4BAF-9199-544C0BCBBBD3}"/>
              </a:ext>
            </a:extLst>
          </p:cNvPr>
          <p:cNvSpPr>
            <a:spLocks noGrp="1"/>
          </p:cNvSpPr>
          <p:nvPr>
            <p:ph type="ctrTitle"/>
          </p:nvPr>
        </p:nvSpPr>
        <p:spPr>
          <a:xfrm>
            <a:off x="1629102" y="2422250"/>
            <a:ext cx="8933796" cy="2437232"/>
          </a:xfrm>
        </p:spPr>
        <p:txBody>
          <a:bodyPr/>
          <a:lstStyle/>
          <a:p>
            <a:r>
              <a:rPr lang="en-PH" dirty="0"/>
              <a:t>Why are we telling this?</a:t>
            </a:r>
          </a:p>
        </p:txBody>
      </p:sp>
    </p:spTree>
    <p:extLst>
      <p:ext uri="{BB962C8B-B14F-4D97-AF65-F5344CB8AC3E}">
        <p14:creationId xmlns:p14="http://schemas.microsoft.com/office/powerpoint/2010/main" val="2454069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1C36-881A-493D-A7A4-2CA58812149B}"/>
              </a:ext>
            </a:extLst>
          </p:cNvPr>
          <p:cNvSpPr>
            <a:spLocks noGrp="1"/>
          </p:cNvSpPr>
          <p:nvPr>
            <p:ph type="title"/>
          </p:nvPr>
        </p:nvSpPr>
        <p:spPr>
          <a:xfrm>
            <a:off x="1066800" y="615298"/>
            <a:ext cx="10058400" cy="1371600"/>
          </a:xfrm>
        </p:spPr>
        <p:txBody>
          <a:bodyPr/>
          <a:lstStyle/>
          <a:p>
            <a:r>
              <a:rPr lang="en-PH" dirty="0"/>
              <a:t>PURPOSE AND DESCRIPTION: KARAW CRAFTVENTURES </a:t>
            </a:r>
          </a:p>
        </p:txBody>
      </p:sp>
      <p:sp>
        <p:nvSpPr>
          <p:cNvPr id="3" name="Content Placeholder 2">
            <a:extLst>
              <a:ext uri="{FF2B5EF4-FFF2-40B4-BE49-F238E27FC236}">
                <a16:creationId xmlns:a16="http://schemas.microsoft.com/office/drawing/2014/main" id="{78E29011-AC4B-44B5-A3A1-658629B88F2D}"/>
              </a:ext>
            </a:extLst>
          </p:cNvPr>
          <p:cNvSpPr>
            <a:spLocks noGrp="1"/>
          </p:cNvSpPr>
          <p:nvPr>
            <p:ph idx="1"/>
          </p:nvPr>
        </p:nvSpPr>
        <p:spPr>
          <a:xfrm>
            <a:off x="1066799" y="2103120"/>
            <a:ext cx="5279409" cy="4024725"/>
          </a:xfrm>
        </p:spPr>
        <p:txBody>
          <a:bodyPr>
            <a:noAutofit/>
          </a:bodyPr>
          <a:lstStyle/>
          <a:p>
            <a:pPr marL="0" indent="0" algn="just">
              <a:buNone/>
            </a:pPr>
            <a:r>
              <a:rPr lang="en-PH" sz="2000" dirty="0" err="1">
                <a:solidFill>
                  <a:srgbClr val="C00000"/>
                </a:solidFill>
              </a:rPr>
              <a:t>Karaw</a:t>
            </a:r>
            <a:r>
              <a:rPr lang="en-PH" sz="2000" dirty="0">
                <a:solidFill>
                  <a:srgbClr val="C00000"/>
                </a:solidFill>
              </a:rPr>
              <a:t> </a:t>
            </a:r>
            <a:r>
              <a:rPr lang="en-PH" sz="2000" dirty="0" err="1">
                <a:solidFill>
                  <a:srgbClr val="C00000"/>
                </a:solidFill>
              </a:rPr>
              <a:t>Craftventures</a:t>
            </a:r>
            <a:r>
              <a:rPr lang="en-PH" sz="2000" dirty="0"/>
              <a:t>, a social enterprise that has an advocacy in promoting upcycling and promoting local </a:t>
            </a:r>
            <a:r>
              <a:rPr lang="en-PH" sz="2000" dirty="0" err="1"/>
              <a:t>filipino</a:t>
            </a:r>
            <a:r>
              <a:rPr lang="en-PH" sz="2000" dirty="0"/>
              <a:t> artisans (particularly in Bicol). They sell variety of gifts that are upcycled and made by their artisans, ranging from women inmates to mothers in Bicol. </a:t>
            </a:r>
          </a:p>
          <a:p>
            <a:pPr marL="0" indent="0" algn="just">
              <a:buNone/>
            </a:pPr>
            <a:r>
              <a:rPr lang="en-PH" sz="2000" dirty="0"/>
              <a:t>Through their enterprise they provide jobs and new skills training through their creation of products that they sell</a:t>
            </a:r>
          </a:p>
        </p:txBody>
      </p:sp>
      <p:pic>
        <p:nvPicPr>
          <p:cNvPr id="5" name="Picture 4">
            <a:extLst>
              <a:ext uri="{FF2B5EF4-FFF2-40B4-BE49-F238E27FC236}">
                <a16:creationId xmlns:a16="http://schemas.microsoft.com/office/drawing/2014/main" id="{CA9FB426-5E8C-479F-BD02-A98663442B8E}"/>
              </a:ext>
            </a:extLst>
          </p:cNvPr>
          <p:cNvPicPr>
            <a:picLocks noChangeAspect="1"/>
          </p:cNvPicPr>
          <p:nvPr/>
        </p:nvPicPr>
        <p:blipFill>
          <a:blip r:embed="rId2"/>
          <a:stretch>
            <a:fillRect/>
          </a:stretch>
        </p:blipFill>
        <p:spPr>
          <a:xfrm>
            <a:off x="7100475" y="1596788"/>
            <a:ext cx="4024725" cy="4024725"/>
          </a:xfrm>
          <a:prstGeom prst="rect">
            <a:avLst/>
          </a:prstGeom>
        </p:spPr>
      </p:pic>
    </p:spTree>
    <p:extLst>
      <p:ext uri="{BB962C8B-B14F-4D97-AF65-F5344CB8AC3E}">
        <p14:creationId xmlns:p14="http://schemas.microsoft.com/office/powerpoint/2010/main" val="2334002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F9291-1A80-4EA7-812C-8819E9F41900}"/>
              </a:ext>
            </a:extLst>
          </p:cNvPr>
          <p:cNvSpPr>
            <a:spLocks noGrp="1"/>
          </p:cNvSpPr>
          <p:nvPr>
            <p:ph type="title"/>
          </p:nvPr>
        </p:nvSpPr>
        <p:spPr/>
        <p:txBody>
          <a:bodyPr/>
          <a:lstStyle/>
          <a:p>
            <a:r>
              <a:rPr lang="en-PH" dirty="0"/>
              <a:t>PURPOSE AND DESCRIPTION : </a:t>
            </a:r>
            <a:br>
              <a:rPr lang="en-PH" dirty="0"/>
            </a:br>
            <a:r>
              <a:rPr lang="en-PH" dirty="0"/>
              <a:t>KARAW CRAFTVENTURE’S PROBLEM</a:t>
            </a:r>
          </a:p>
        </p:txBody>
      </p:sp>
      <p:sp>
        <p:nvSpPr>
          <p:cNvPr id="3" name="Content Placeholder 2">
            <a:extLst>
              <a:ext uri="{FF2B5EF4-FFF2-40B4-BE49-F238E27FC236}">
                <a16:creationId xmlns:a16="http://schemas.microsoft.com/office/drawing/2014/main" id="{A2ABF1BF-3D82-48C5-9EE3-94BE645711E3}"/>
              </a:ext>
            </a:extLst>
          </p:cNvPr>
          <p:cNvSpPr>
            <a:spLocks noGrp="1"/>
          </p:cNvSpPr>
          <p:nvPr>
            <p:ph idx="1"/>
          </p:nvPr>
        </p:nvSpPr>
        <p:spPr>
          <a:xfrm>
            <a:off x="1066799" y="2198655"/>
            <a:ext cx="5470479" cy="3860952"/>
          </a:xfrm>
        </p:spPr>
        <p:txBody>
          <a:bodyPr>
            <a:normAutofit/>
          </a:bodyPr>
          <a:lstStyle/>
          <a:p>
            <a:pPr marL="0" indent="0" algn="just">
              <a:buNone/>
            </a:pPr>
            <a:r>
              <a:rPr lang="en-PH" sz="2200" dirty="0" err="1"/>
              <a:t>Karaw</a:t>
            </a:r>
            <a:r>
              <a:rPr lang="en-PH" sz="2200" dirty="0"/>
              <a:t> </a:t>
            </a:r>
            <a:r>
              <a:rPr lang="en-PH" sz="2200" dirty="0" err="1"/>
              <a:t>Craftventures</a:t>
            </a:r>
            <a:r>
              <a:rPr lang="en-PH" sz="2200" dirty="0"/>
              <a:t> accepts customized plushie works to customers around metro manila but encounters problem regarding the </a:t>
            </a:r>
            <a:r>
              <a:rPr lang="en-PH" sz="2200" dirty="0">
                <a:solidFill>
                  <a:srgbClr val="C00000"/>
                </a:solidFill>
              </a:rPr>
              <a:t>prototyping of their customer’s product in terms of timeframe</a:t>
            </a:r>
            <a:r>
              <a:rPr lang="en-PH" sz="2200" dirty="0"/>
              <a:t>. Also, </a:t>
            </a:r>
            <a:r>
              <a:rPr lang="en-PH" sz="2200" dirty="0" err="1"/>
              <a:t>Karaw</a:t>
            </a:r>
            <a:r>
              <a:rPr lang="en-PH" sz="2200" dirty="0"/>
              <a:t> </a:t>
            </a:r>
            <a:r>
              <a:rPr lang="en-PH" sz="2200" dirty="0" err="1"/>
              <a:t>Craftventures</a:t>
            </a:r>
            <a:r>
              <a:rPr lang="en-PH" sz="2200" dirty="0"/>
              <a:t> also has a hard time in </a:t>
            </a:r>
            <a:r>
              <a:rPr lang="en-PH" sz="2200" dirty="0">
                <a:solidFill>
                  <a:srgbClr val="C00000"/>
                </a:solidFill>
              </a:rPr>
              <a:t>understanding the vision of their customers in their product</a:t>
            </a:r>
            <a:r>
              <a:rPr lang="en-PH" sz="2200" dirty="0"/>
              <a:t>.</a:t>
            </a:r>
          </a:p>
        </p:txBody>
      </p:sp>
      <p:pic>
        <p:nvPicPr>
          <p:cNvPr id="5" name="Picture 4">
            <a:extLst>
              <a:ext uri="{FF2B5EF4-FFF2-40B4-BE49-F238E27FC236}">
                <a16:creationId xmlns:a16="http://schemas.microsoft.com/office/drawing/2014/main" id="{9C1D05DE-63CA-4FA9-BE80-1DEF77CAD04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99617" y="2330863"/>
            <a:ext cx="2180609" cy="1825286"/>
          </a:xfrm>
          <a:prstGeom prst="rect">
            <a:avLst/>
          </a:prstGeom>
        </p:spPr>
      </p:pic>
      <p:sp>
        <p:nvSpPr>
          <p:cNvPr id="6" name="TextBox 5">
            <a:extLst>
              <a:ext uri="{FF2B5EF4-FFF2-40B4-BE49-F238E27FC236}">
                <a16:creationId xmlns:a16="http://schemas.microsoft.com/office/drawing/2014/main" id="{CC66C7CC-782A-4D6F-861C-C3C3CCDF2DAD}"/>
              </a:ext>
            </a:extLst>
          </p:cNvPr>
          <p:cNvSpPr txBox="1"/>
          <p:nvPr/>
        </p:nvSpPr>
        <p:spPr>
          <a:xfrm>
            <a:off x="6799617" y="4288152"/>
            <a:ext cx="2180609" cy="369332"/>
          </a:xfrm>
          <a:prstGeom prst="rect">
            <a:avLst/>
          </a:prstGeom>
          <a:noFill/>
        </p:spPr>
        <p:txBody>
          <a:bodyPr wrap="square" rtlCol="0">
            <a:spAutoFit/>
          </a:bodyPr>
          <a:lstStyle/>
          <a:p>
            <a:r>
              <a:rPr lang="en-PH" sz="900">
                <a:hlinkClick r:id="rId3" tooltip="https://trade.business.go.tz/procedure/379/step/1278?l=en"/>
              </a:rPr>
              <a:t>This Photo</a:t>
            </a:r>
            <a:r>
              <a:rPr lang="en-PH" sz="900"/>
              <a:t> by Unknown Author is licensed under </a:t>
            </a:r>
            <a:r>
              <a:rPr lang="en-PH" sz="900">
                <a:hlinkClick r:id="rId4" tooltip="https://creativecommons.org/licenses/by-sa/3.0/"/>
              </a:rPr>
              <a:t>CC BY-SA</a:t>
            </a:r>
            <a:endParaRPr lang="en-PH" sz="900"/>
          </a:p>
        </p:txBody>
      </p:sp>
      <p:pic>
        <p:nvPicPr>
          <p:cNvPr id="8" name="Picture 7">
            <a:extLst>
              <a:ext uri="{FF2B5EF4-FFF2-40B4-BE49-F238E27FC236}">
                <a16:creationId xmlns:a16="http://schemas.microsoft.com/office/drawing/2014/main" id="{853A1445-00F6-455F-B5F7-7B2B2691DE7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623644" y="2330863"/>
            <a:ext cx="1805514" cy="2569848"/>
          </a:xfrm>
          <a:prstGeom prst="rect">
            <a:avLst/>
          </a:prstGeom>
        </p:spPr>
      </p:pic>
      <p:sp>
        <p:nvSpPr>
          <p:cNvPr id="9" name="TextBox 8">
            <a:extLst>
              <a:ext uri="{FF2B5EF4-FFF2-40B4-BE49-F238E27FC236}">
                <a16:creationId xmlns:a16="http://schemas.microsoft.com/office/drawing/2014/main" id="{FE451D94-DAFC-44D4-9934-A1210691F435}"/>
              </a:ext>
            </a:extLst>
          </p:cNvPr>
          <p:cNvSpPr txBox="1"/>
          <p:nvPr/>
        </p:nvSpPr>
        <p:spPr>
          <a:xfrm>
            <a:off x="9623644" y="5045045"/>
            <a:ext cx="994316" cy="784830"/>
          </a:xfrm>
          <a:prstGeom prst="rect">
            <a:avLst/>
          </a:prstGeom>
          <a:noFill/>
        </p:spPr>
        <p:txBody>
          <a:bodyPr wrap="square" rtlCol="0">
            <a:spAutoFit/>
          </a:bodyPr>
          <a:lstStyle/>
          <a:p>
            <a:r>
              <a:rPr lang="en-PH" sz="900">
                <a:hlinkClick r:id="rId6" tooltip="https://www.beconwiz.com/2019/02/06/abc-inquiry-levels-understanding/"/>
              </a:rPr>
              <a:t>This Photo</a:t>
            </a:r>
            <a:r>
              <a:rPr lang="en-PH" sz="900"/>
              <a:t> by Unknown Author is licensed under </a:t>
            </a:r>
            <a:r>
              <a:rPr lang="en-PH" sz="900">
                <a:hlinkClick r:id="rId7" tooltip="https://creativecommons.org/licenses/by-nc-nd/3.0/"/>
              </a:rPr>
              <a:t>CC BY-NC-ND</a:t>
            </a:r>
            <a:endParaRPr lang="en-PH" sz="900"/>
          </a:p>
        </p:txBody>
      </p:sp>
    </p:spTree>
    <p:extLst>
      <p:ext uri="{BB962C8B-B14F-4D97-AF65-F5344CB8AC3E}">
        <p14:creationId xmlns:p14="http://schemas.microsoft.com/office/powerpoint/2010/main" val="124261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74CE91-E981-4111-843E-17C023C2A82F}"/>
              </a:ext>
            </a:extLst>
          </p:cNvPr>
          <p:cNvPicPr>
            <a:picLocks noChangeAspect="1"/>
          </p:cNvPicPr>
          <p:nvPr/>
        </p:nvPicPr>
        <p:blipFill>
          <a:blip r:embed="rId2"/>
          <a:stretch>
            <a:fillRect/>
          </a:stretch>
        </p:blipFill>
        <p:spPr>
          <a:xfrm>
            <a:off x="4619577" y="892222"/>
            <a:ext cx="6764740" cy="5073555"/>
          </a:xfrm>
          <a:prstGeom prst="rect">
            <a:avLst/>
          </a:prstGeom>
        </p:spPr>
      </p:pic>
      <p:sp>
        <p:nvSpPr>
          <p:cNvPr id="7" name="Title 6">
            <a:extLst>
              <a:ext uri="{FF2B5EF4-FFF2-40B4-BE49-F238E27FC236}">
                <a16:creationId xmlns:a16="http://schemas.microsoft.com/office/drawing/2014/main" id="{E9EE050B-89D4-453B-BF77-49AF7D0A8578}"/>
              </a:ext>
            </a:extLst>
          </p:cNvPr>
          <p:cNvSpPr>
            <a:spLocks noGrp="1"/>
          </p:cNvSpPr>
          <p:nvPr>
            <p:ph type="title"/>
          </p:nvPr>
        </p:nvSpPr>
        <p:spPr>
          <a:xfrm>
            <a:off x="631777" y="2743200"/>
            <a:ext cx="3838623" cy="1371600"/>
          </a:xfrm>
        </p:spPr>
        <p:txBody>
          <a:bodyPr>
            <a:normAutofit/>
          </a:bodyPr>
          <a:lstStyle/>
          <a:p>
            <a:r>
              <a:rPr lang="en-PH" sz="2800" dirty="0"/>
              <a:t>FISHBONE DIAGRAM</a:t>
            </a:r>
            <a:br>
              <a:rPr lang="en-PH" sz="2800" dirty="0"/>
            </a:br>
            <a:r>
              <a:rPr lang="en-PH" sz="2800" dirty="0"/>
              <a:t> (KARAW CRAFTVENTURES)</a:t>
            </a:r>
          </a:p>
        </p:txBody>
      </p:sp>
    </p:spTree>
    <p:extLst>
      <p:ext uri="{BB962C8B-B14F-4D97-AF65-F5344CB8AC3E}">
        <p14:creationId xmlns:p14="http://schemas.microsoft.com/office/powerpoint/2010/main" val="3058626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7584B-311E-4BAC-8821-2E1483DE45D4}"/>
              </a:ext>
            </a:extLst>
          </p:cNvPr>
          <p:cNvSpPr>
            <a:spLocks noGrp="1"/>
          </p:cNvSpPr>
          <p:nvPr>
            <p:ph type="title"/>
          </p:nvPr>
        </p:nvSpPr>
        <p:spPr/>
        <p:txBody>
          <a:bodyPr/>
          <a:lstStyle/>
          <a:p>
            <a:r>
              <a:rPr lang="en-PH" dirty="0"/>
              <a:t>PROJECT CONTEXT: E-PLUSHIE</a:t>
            </a:r>
          </a:p>
        </p:txBody>
      </p:sp>
      <p:sp>
        <p:nvSpPr>
          <p:cNvPr id="4" name="Content Placeholder 2">
            <a:extLst>
              <a:ext uri="{FF2B5EF4-FFF2-40B4-BE49-F238E27FC236}">
                <a16:creationId xmlns:a16="http://schemas.microsoft.com/office/drawing/2014/main" id="{9788821C-C1E4-4C20-AFDE-11E6EF40BC04}"/>
              </a:ext>
            </a:extLst>
          </p:cNvPr>
          <p:cNvSpPr>
            <a:spLocks noGrp="1"/>
          </p:cNvSpPr>
          <p:nvPr>
            <p:ph idx="1"/>
          </p:nvPr>
        </p:nvSpPr>
        <p:spPr>
          <a:xfrm>
            <a:off x="1066800" y="2171359"/>
            <a:ext cx="5470479" cy="3860952"/>
          </a:xfrm>
        </p:spPr>
        <p:txBody>
          <a:bodyPr>
            <a:normAutofit fontScale="92500"/>
          </a:bodyPr>
          <a:lstStyle/>
          <a:p>
            <a:pPr marL="0" indent="0" algn="just">
              <a:buNone/>
            </a:pPr>
            <a:r>
              <a:rPr lang="en-PH" sz="2200" dirty="0"/>
              <a:t>With the problem that the client is encountering, </a:t>
            </a:r>
            <a:r>
              <a:rPr lang="en-PH" sz="2200" dirty="0">
                <a:solidFill>
                  <a:srgbClr val="C00000"/>
                </a:solidFill>
              </a:rPr>
              <a:t>the researchers are planning to develop a plushie customizing system with an integration of web and mobile. </a:t>
            </a:r>
          </a:p>
          <a:p>
            <a:pPr marL="0" indent="0" algn="just">
              <a:buNone/>
            </a:pPr>
            <a:r>
              <a:rPr lang="en-PH" sz="2200" dirty="0"/>
              <a:t>The main goal of the system is to determine and understand their customer’s vision and preferences. They can also optimize the work time needed for the customized plushie that will be created.</a:t>
            </a:r>
          </a:p>
        </p:txBody>
      </p:sp>
      <p:pic>
        <p:nvPicPr>
          <p:cNvPr id="6" name="Picture 5">
            <a:extLst>
              <a:ext uri="{FF2B5EF4-FFF2-40B4-BE49-F238E27FC236}">
                <a16:creationId xmlns:a16="http://schemas.microsoft.com/office/drawing/2014/main" id="{7F366190-08F4-4EF9-9F10-EBF5C327DA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977855" y="2014194"/>
            <a:ext cx="4031339" cy="3429000"/>
          </a:xfrm>
          <a:prstGeom prst="rect">
            <a:avLst/>
          </a:prstGeom>
        </p:spPr>
      </p:pic>
      <p:sp>
        <p:nvSpPr>
          <p:cNvPr id="7" name="TextBox 6">
            <a:extLst>
              <a:ext uri="{FF2B5EF4-FFF2-40B4-BE49-F238E27FC236}">
                <a16:creationId xmlns:a16="http://schemas.microsoft.com/office/drawing/2014/main" id="{846161E1-AB49-45A1-A648-AD46C54951A5}"/>
              </a:ext>
            </a:extLst>
          </p:cNvPr>
          <p:cNvSpPr txBox="1"/>
          <p:nvPr/>
        </p:nvSpPr>
        <p:spPr>
          <a:xfrm>
            <a:off x="6977855" y="5558610"/>
            <a:ext cx="4031339" cy="230832"/>
          </a:xfrm>
          <a:prstGeom prst="rect">
            <a:avLst/>
          </a:prstGeom>
          <a:noFill/>
        </p:spPr>
        <p:txBody>
          <a:bodyPr wrap="square" rtlCol="0">
            <a:spAutoFit/>
          </a:bodyPr>
          <a:lstStyle/>
          <a:p>
            <a:r>
              <a:rPr lang="en-PH" sz="900">
                <a:hlinkClick r:id="rId3" tooltip="https://www.flickr.com/photos/saintangel/5737291742"/>
              </a:rPr>
              <a:t>This Photo</a:t>
            </a:r>
            <a:r>
              <a:rPr lang="en-PH" sz="900"/>
              <a:t> by Unknown Author is licensed under </a:t>
            </a:r>
            <a:r>
              <a:rPr lang="en-PH" sz="900">
                <a:hlinkClick r:id="rId4" tooltip="https://creativecommons.org/licenses/by-nc-sa/3.0/"/>
              </a:rPr>
              <a:t>CC BY-SA-NC</a:t>
            </a:r>
            <a:endParaRPr lang="en-PH" sz="900"/>
          </a:p>
        </p:txBody>
      </p:sp>
    </p:spTree>
    <p:extLst>
      <p:ext uri="{BB962C8B-B14F-4D97-AF65-F5344CB8AC3E}">
        <p14:creationId xmlns:p14="http://schemas.microsoft.com/office/powerpoint/2010/main" val="14718865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92E9E5-79AF-4029-8FCA-9C327D54FD8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9927E4-E194-47BE-91C2-B87D50CF51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{8D13A32C-283C-4584-8368-D00CF0C293ED}tf56410444_win32</Template>
  <TotalTime>298</TotalTime>
  <Words>1130</Words>
  <Application>Microsoft Office PowerPoint</Application>
  <PresentationFormat>Widescreen</PresentationFormat>
  <Paragraphs>156</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Avenir Next LT Pro</vt:lpstr>
      <vt:lpstr>Avenir Next LT Pro Light</vt:lpstr>
      <vt:lpstr>Garamond</vt:lpstr>
      <vt:lpstr>Times New Roman</vt:lpstr>
      <vt:lpstr>SavonVTI</vt:lpstr>
      <vt:lpstr>E-Plushie: Textile turned waste plushies</vt:lpstr>
      <vt:lpstr>Introduction</vt:lpstr>
      <vt:lpstr>TEXTILE RECYCLING</vt:lpstr>
      <vt:lpstr>WHAT IS A STUFFED TOY?</vt:lpstr>
      <vt:lpstr>Why are we telling this?</vt:lpstr>
      <vt:lpstr>PURPOSE AND DESCRIPTION: KARAW CRAFTVENTURES </vt:lpstr>
      <vt:lpstr>PURPOSE AND DESCRIPTION :  KARAW CRAFTVENTURE’S PROBLEM</vt:lpstr>
      <vt:lpstr>FISHBONE DIAGRAM  (KARAW CRAFTVENTURES)</vt:lpstr>
      <vt:lpstr>PROJECT CONTEXT: E-PLUSHIE</vt:lpstr>
      <vt:lpstr>E-PLUSHIE OBJECTIVES</vt:lpstr>
      <vt:lpstr>E-PLUSHIE OBJECTIVES</vt:lpstr>
      <vt:lpstr>SCOPES AND DELIMITATIONS</vt:lpstr>
      <vt:lpstr>SCOPES AND DELIMITATIONS</vt:lpstr>
      <vt:lpstr>Significance of the Study</vt:lpstr>
      <vt:lpstr>Significance of the Study</vt:lpstr>
      <vt:lpstr>Significance of the Study</vt:lpstr>
      <vt:lpstr>Conceptual Framework</vt:lpstr>
      <vt:lpstr>Chapter 2 </vt:lpstr>
      <vt:lpstr>PowerPoint Presentation</vt:lpstr>
      <vt:lpstr>SYNTHESIS</vt:lpstr>
      <vt:lpstr>CHAPTER 3</vt:lpstr>
      <vt:lpstr>DATA FLOW DIAGRAM</vt:lpstr>
      <vt:lpstr>USE CASE DIAGRAM</vt:lpstr>
      <vt:lpstr>USE CASE DIAGRAM</vt:lpstr>
      <vt:lpstr>USER INTERFACE DESIGN (WEB)</vt:lpstr>
      <vt:lpstr>USER INTERFACE DESIGN (WEB)</vt:lpstr>
      <vt:lpstr>USER INTERFACE DESIGN (WEB)</vt:lpstr>
      <vt:lpstr>USER INTERFACE DESIGN (WEB)</vt:lpstr>
      <vt:lpstr>USER INTERFACE DESIGN (WEB)</vt:lpstr>
      <vt:lpstr>USER INTERFACE DESIGN (WEB)</vt:lpstr>
      <vt:lpstr>USER INTERFACE DESIGN (WEB)</vt:lpstr>
      <vt:lpstr>USER INTERFACE DESIGN (WEB)</vt:lpstr>
      <vt:lpstr>USER INTERFACE DESIGN (MOBILE)</vt:lpstr>
      <vt:lpstr>USER INTERFACE DESIGN (MOBILE)</vt:lpstr>
      <vt:lpstr>USER INTERFACE DESIGN (MOBILE)</vt:lpstr>
      <vt:lpstr>USER INTERFACE DESIGN (MOBILE)</vt:lpstr>
      <vt:lpstr>USER INTERFACE DESIGN (MOBILE)</vt:lpstr>
      <vt:lpstr>USER INTERFACE DESIGN (MOBILE)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E-Plushie: Textile turned waste plushies</dc:title>
  <dc:creator>Rey</dc:creator>
  <cp:lastModifiedBy>Rey</cp:lastModifiedBy>
  <cp:revision>27</cp:revision>
  <dcterms:created xsi:type="dcterms:W3CDTF">2021-06-28T01:41:03Z</dcterms:created>
  <dcterms:modified xsi:type="dcterms:W3CDTF">2021-06-30T05:09:54Z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